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2"/>
  </p:notesMasterIdLst>
  <p:sldIdLst>
    <p:sldId id="256" r:id="rId2"/>
    <p:sldId id="257" r:id="rId3"/>
    <p:sldId id="298" r:id="rId4"/>
    <p:sldId id="258" r:id="rId5"/>
    <p:sldId id="259" r:id="rId6"/>
    <p:sldId id="264" r:id="rId7"/>
    <p:sldId id="293" r:id="rId8"/>
    <p:sldId id="296" r:id="rId9"/>
    <p:sldId id="260" r:id="rId10"/>
    <p:sldId id="263" r:id="rId11"/>
    <p:sldId id="266" r:id="rId12"/>
    <p:sldId id="265" r:id="rId13"/>
    <p:sldId id="297" r:id="rId14"/>
    <p:sldId id="267" r:id="rId15"/>
    <p:sldId id="268" r:id="rId16"/>
    <p:sldId id="269" r:id="rId17"/>
    <p:sldId id="278" r:id="rId18"/>
    <p:sldId id="279" r:id="rId19"/>
    <p:sldId id="292" r:id="rId20"/>
    <p:sldId id="283" r:id="rId21"/>
    <p:sldId id="284" r:id="rId22"/>
    <p:sldId id="285" r:id="rId23"/>
    <p:sldId id="286" r:id="rId24"/>
    <p:sldId id="287" r:id="rId25"/>
    <p:sldId id="288" r:id="rId26"/>
    <p:sldId id="295" r:id="rId27"/>
    <p:sldId id="294" r:id="rId28"/>
    <p:sldId id="289" r:id="rId29"/>
    <p:sldId id="290" r:id="rId30"/>
    <p:sldId id="291" r:id="rId31"/>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46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2AA780-F7BB-4CE0-9B60-65517C81BCE3}" type="datetimeFigureOut">
              <a:rPr lang="ru-RU" smtClean="0"/>
              <a:pPr/>
              <a:t>28.09.2023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2EF73D-D29E-4336-AAE0-8F05443F28F0}" type="slidenum">
              <a:rPr lang="ru-RU" smtClean="0"/>
              <a:pPr/>
              <a:t>‹#›</a:t>
            </a:fld>
            <a:endParaRPr lang="ru-RU"/>
          </a:p>
        </p:txBody>
      </p:sp>
    </p:spTree>
    <p:extLst>
      <p:ext uri="{BB962C8B-B14F-4D97-AF65-F5344CB8AC3E}">
        <p14:creationId xmlns:p14="http://schemas.microsoft.com/office/powerpoint/2010/main" xmlns="" val="231502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pPr/>
              <a:t>2</a:t>
            </a:fld>
            <a:endParaRPr lang="ru-RU"/>
          </a:p>
        </p:txBody>
      </p:sp>
    </p:spTree>
    <p:extLst>
      <p:ext uri="{BB962C8B-B14F-4D97-AF65-F5344CB8AC3E}">
        <p14:creationId xmlns:p14="http://schemas.microsoft.com/office/powerpoint/2010/main" xmlns="" val="123635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pPr/>
              <a:t>3</a:t>
            </a:fld>
            <a:endParaRPr lang="ru-RU"/>
          </a:p>
        </p:txBody>
      </p:sp>
    </p:spTree>
    <p:extLst>
      <p:ext uri="{BB962C8B-B14F-4D97-AF65-F5344CB8AC3E}">
        <p14:creationId xmlns:p14="http://schemas.microsoft.com/office/powerpoint/2010/main" xmlns="" val="1689358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pPr/>
              <a:t>26</a:t>
            </a:fld>
            <a:endParaRPr lang="ru-RU"/>
          </a:p>
        </p:txBody>
      </p:sp>
    </p:spTree>
    <p:extLst>
      <p:ext uri="{BB962C8B-B14F-4D97-AF65-F5344CB8AC3E}">
        <p14:creationId xmlns:p14="http://schemas.microsoft.com/office/powerpoint/2010/main" xmlns="" val="3855480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A483448D-3A78-4528-A469-B745A65DA480}"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xmlns="" val="3366109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394775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418040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EAF463A-BC7C-46EE-9F1E-7F377CCA4891}"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74327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EAF463A-BC7C-46EE-9F1E-7F377CCA4891}" type="datetimeFigureOut">
              <a:rPr lang="en-US" smtClean="0"/>
              <a:pPr/>
              <a:t>9/28/2023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276828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EAF463A-BC7C-46EE-9F1E-7F377CCA4891}" type="datetimeFigureOut">
              <a:rPr lang="en-US" smtClean="0"/>
              <a:pPr/>
              <a:t>9/28/2023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2571226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1253937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1720814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758433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312530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3063568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1458374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322500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505536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1503065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1969314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297261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EAF463A-BC7C-46EE-9F1E-7F377CCA4891}" type="datetimeFigureOut">
              <a:rPr lang="en-US" smtClean="0"/>
              <a:pPr/>
              <a:t>9/28/2023</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3448D-3A78-4528-A469-B745A65DA480}" type="slidenum">
              <a:rPr lang="en-US" smtClean="0"/>
              <a:pPr/>
              <a:t>‹#›</a:t>
            </a:fld>
            <a:endParaRPr lang="en-US"/>
          </a:p>
        </p:txBody>
      </p:sp>
    </p:spTree>
    <p:extLst>
      <p:ext uri="{BB962C8B-B14F-4D97-AF65-F5344CB8AC3E}">
        <p14:creationId xmlns:p14="http://schemas.microsoft.com/office/powerpoint/2010/main" xmlns="" val="216010339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e.profkiosk.ru/eServices/service_content/file/e1ca43b2-58e5-4636-a141-5707c37052c0.docx;02-03%20Planiruemye%20rezultaty%20v%20rannem%20vozraste.docx" TargetMode="External"/><Relationship Id="rId7" Type="http://schemas.openxmlformats.org/officeDocument/2006/relationships/hyperlink" Target="https://e.profkiosk.ru/eServices/service_content/file/f648e6d5-9949-4caa-985c-4e411f57a314.docx;07%20Planiruemye%20rezultaty%20na%20ehtape%20zaversheniya%20osvoeniya%20FOP.docx" TargetMode="External"/><Relationship Id="rId2" Type="http://schemas.openxmlformats.org/officeDocument/2006/relationships/hyperlink" Target="https://e.profkiosk.ru/eServices/service_content/file/0231c7b1-c7f4-477f-9778-9377084193c0.docx;01%20Planiruemye%20rezultaty%20v%20mladencheskom%20vozraste.docx" TargetMode="External"/><Relationship Id="rId1" Type="http://schemas.openxmlformats.org/officeDocument/2006/relationships/slideLayout" Target="../slideLayouts/slideLayout6.xml"/><Relationship Id="rId6" Type="http://schemas.openxmlformats.org/officeDocument/2006/relationships/hyperlink" Target="https://e.profkiosk.ru/eServices/service_content/file/5612df24-424f-4b44-85b8-74ccc6cd021d.docx;06%20Planiruemye%20rezultaty%20k%20shesti%20godam.docx" TargetMode="External"/><Relationship Id="rId5" Type="http://schemas.openxmlformats.org/officeDocument/2006/relationships/hyperlink" Target="https://e.profkiosk.ru/eServices/service_content/file/003f6bc6-3c6a-4b20-b549-57d55c12492a.docx;05%20Planiruemye%20rezultaty%20k%20pyati%20godam.docx" TargetMode="External"/><Relationship Id="rId4" Type="http://schemas.openxmlformats.org/officeDocument/2006/relationships/hyperlink" Target="https://e.profkiosk.ru/eServices/service_content/file/0b71f799-d463-41e7-918e-c9705bc2183f.docx;04%20Planiruemye%20rezultaty%20k%20chetyrem%20godam.doc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457200"/>
            <a:ext cx="7543800" cy="5105400"/>
          </a:xfrm>
        </p:spPr>
        <p:txBody>
          <a:bodyPr>
            <a:normAutofit/>
          </a:bodyPr>
          <a:lstStyle/>
          <a:p>
            <a:pPr algn="ctr"/>
            <a:r>
              <a:rPr lang="ru-RU" sz="1600" b="1" dirty="0" smtClean="0">
                <a:solidFill>
                  <a:srgbClr val="002060"/>
                </a:solidFill>
                <a:latin typeface="Arial" panose="020B0604020202020204" pitchFamily="34" charset="0"/>
                <a:cs typeface="Arial" panose="020B0604020202020204" pitchFamily="34" charset="0"/>
              </a:rPr>
              <a:t>Муниципальное </a:t>
            </a:r>
            <a:r>
              <a:rPr lang="ru-RU" sz="1600" dirty="0">
                <a:solidFill>
                  <a:srgbClr val="002060"/>
                </a:solidFill>
                <a:latin typeface="Arial" panose="020B0604020202020204" pitchFamily="34" charset="0"/>
                <a:cs typeface="Arial" panose="020B0604020202020204" pitchFamily="34" charset="0"/>
              </a:rPr>
              <a:t/>
            </a:r>
            <a:br>
              <a:rPr lang="ru-RU" sz="1600" dirty="0">
                <a:solidFill>
                  <a:srgbClr val="002060"/>
                </a:solidFill>
                <a:latin typeface="Arial" panose="020B0604020202020204" pitchFamily="34" charset="0"/>
                <a:cs typeface="Arial" panose="020B0604020202020204" pitchFamily="34" charset="0"/>
              </a:rPr>
            </a:br>
            <a:r>
              <a:rPr lang="ru-RU" sz="1600" b="1" dirty="0">
                <a:solidFill>
                  <a:srgbClr val="002060"/>
                </a:solidFill>
                <a:latin typeface="Arial" panose="020B0604020202020204" pitchFamily="34" charset="0"/>
                <a:cs typeface="Arial" panose="020B0604020202020204" pitchFamily="34" charset="0"/>
              </a:rPr>
              <a:t>дошкольное образовательное учреждение </a:t>
            </a:r>
            <a:r>
              <a:rPr lang="ru-RU" sz="1600" b="1" dirty="0" smtClean="0">
                <a:solidFill>
                  <a:srgbClr val="002060"/>
                </a:solidFill>
                <a:latin typeface="Arial" panose="020B0604020202020204" pitchFamily="34" charset="0"/>
                <a:cs typeface="Arial" panose="020B0604020202020204" pitchFamily="34" charset="0"/>
              </a:rPr>
              <a:t>«Детский сад № 1» </a:t>
            </a:r>
            <a:br>
              <a:rPr lang="ru-RU" sz="1600" b="1" dirty="0" smtClean="0">
                <a:solidFill>
                  <a:srgbClr val="002060"/>
                </a:solidFill>
                <a:latin typeface="Arial" panose="020B0604020202020204" pitchFamily="34" charset="0"/>
                <a:cs typeface="Arial" panose="020B0604020202020204" pitchFamily="34" charset="0"/>
              </a:rPr>
            </a:br>
            <a:r>
              <a:rPr lang="ru-RU" sz="1600" b="1" dirty="0" smtClean="0">
                <a:solidFill>
                  <a:srgbClr val="002060"/>
                </a:solidFill>
                <a:latin typeface="Arial" panose="020B0604020202020204" pitchFamily="34" charset="0"/>
                <a:cs typeface="Arial" panose="020B0604020202020204" pitchFamily="34" charset="0"/>
              </a:rPr>
              <a:t/>
            </a:r>
            <a:br>
              <a:rPr lang="ru-RU" sz="1600" b="1" dirty="0" smtClean="0">
                <a:solidFill>
                  <a:srgbClr val="002060"/>
                </a:solidFill>
                <a:latin typeface="Arial" panose="020B0604020202020204" pitchFamily="34" charset="0"/>
                <a:cs typeface="Arial" panose="020B0604020202020204" pitchFamily="34" charset="0"/>
              </a:rPr>
            </a:br>
            <a:r>
              <a:rPr lang="ru-RU" sz="1600" b="1" dirty="0">
                <a:solidFill>
                  <a:srgbClr val="002060"/>
                </a:solidFill>
                <a:latin typeface="Arial" panose="020B0604020202020204" pitchFamily="34" charset="0"/>
                <a:cs typeface="Arial" panose="020B0604020202020204" pitchFamily="34" charset="0"/>
              </a:rPr>
              <a:t/>
            </a:r>
            <a:br>
              <a:rPr lang="ru-RU" sz="1600" b="1" dirty="0">
                <a:solidFill>
                  <a:srgbClr val="002060"/>
                </a:solidFill>
                <a:latin typeface="Arial" panose="020B0604020202020204" pitchFamily="34" charset="0"/>
                <a:cs typeface="Arial" panose="020B0604020202020204" pitchFamily="34" charset="0"/>
              </a:rPr>
            </a:br>
            <a:r>
              <a:rPr lang="ru-RU" sz="1600" b="1" dirty="0" smtClean="0">
                <a:solidFill>
                  <a:srgbClr val="002060"/>
                </a:solidFill>
                <a:latin typeface="Arial" panose="020B0604020202020204" pitchFamily="34" charset="0"/>
                <a:cs typeface="Arial" panose="020B0604020202020204" pitchFamily="34" charset="0"/>
              </a:rPr>
              <a:t/>
            </a:r>
            <a:br>
              <a:rPr lang="ru-RU" sz="1600" b="1" dirty="0" smtClean="0">
                <a:solidFill>
                  <a:srgbClr val="002060"/>
                </a:solidFill>
                <a:latin typeface="Arial" panose="020B0604020202020204" pitchFamily="34" charset="0"/>
                <a:cs typeface="Arial" panose="020B0604020202020204" pitchFamily="34" charset="0"/>
              </a:rPr>
            </a:br>
            <a:r>
              <a:rPr lang="ru-RU" sz="1600" b="1" dirty="0">
                <a:solidFill>
                  <a:srgbClr val="002060"/>
                </a:solidFill>
                <a:latin typeface="Arial" panose="020B0604020202020204" pitchFamily="34" charset="0"/>
                <a:cs typeface="Arial" panose="020B0604020202020204" pitchFamily="34" charset="0"/>
              </a:rPr>
              <a:t/>
            </a:r>
            <a:br>
              <a:rPr lang="ru-RU" sz="1600" b="1" dirty="0">
                <a:solidFill>
                  <a:srgbClr val="002060"/>
                </a:solidFill>
                <a:latin typeface="Arial" panose="020B0604020202020204" pitchFamily="34" charset="0"/>
                <a:cs typeface="Arial" panose="020B0604020202020204" pitchFamily="34" charset="0"/>
              </a:rPr>
            </a:br>
            <a:r>
              <a:rPr lang="ru-RU" sz="1600" b="1" dirty="0" smtClean="0">
                <a:solidFill>
                  <a:srgbClr val="002060"/>
                </a:solidFill>
                <a:latin typeface="Arial" panose="020B0604020202020204" pitchFamily="34" charset="0"/>
                <a:cs typeface="Arial" panose="020B0604020202020204" pitchFamily="34" charset="0"/>
              </a:rPr>
              <a:t/>
            </a:r>
            <a:br>
              <a:rPr lang="ru-RU" sz="1600" b="1" dirty="0" smtClean="0">
                <a:solidFill>
                  <a:srgbClr val="002060"/>
                </a:solidFill>
                <a:latin typeface="Arial" panose="020B0604020202020204" pitchFamily="34" charset="0"/>
                <a:cs typeface="Arial" panose="020B0604020202020204" pitchFamily="34" charset="0"/>
              </a:rPr>
            </a:br>
            <a:r>
              <a:rPr lang="ru-RU" sz="3600" b="1" dirty="0" smtClean="0">
                <a:solidFill>
                  <a:srgbClr val="002060"/>
                </a:solidFill>
                <a:latin typeface="Arial" panose="020B0604020202020204" pitchFamily="34" charset="0"/>
                <a:ea typeface="Calibri"/>
                <a:cs typeface="Arial" panose="020B0604020202020204" pitchFamily="34" charset="0"/>
              </a:rPr>
              <a:t>ОБРАЗОВАТЕЛЬНАЯ</a:t>
            </a:r>
            <a:br>
              <a:rPr lang="ru-RU" sz="3600" b="1" dirty="0" smtClean="0">
                <a:solidFill>
                  <a:srgbClr val="002060"/>
                </a:solidFill>
                <a:latin typeface="Arial" panose="020B0604020202020204" pitchFamily="34" charset="0"/>
                <a:ea typeface="Calibri"/>
                <a:cs typeface="Arial" panose="020B0604020202020204" pitchFamily="34" charset="0"/>
              </a:rPr>
            </a:br>
            <a:r>
              <a:rPr lang="ru-RU" sz="3600" b="1" dirty="0" smtClean="0">
                <a:solidFill>
                  <a:srgbClr val="002060"/>
                </a:solidFill>
                <a:latin typeface="Arial" panose="020B0604020202020204" pitchFamily="34" charset="0"/>
                <a:ea typeface="Calibri"/>
                <a:cs typeface="Arial" panose="020B0604020202020204" pitchFamily="34" charset="0"/>
              </a:rPr>
              <a:t>ПРОГРАММА</a:t>
            </a:r>
            <a:br>
              <a:rPr lang="ru-RU" sz="3600" b="1" dirty="0" smtClean="0">
                <a:solidFill>
                  <a:srgbClr val="002060"/>
                </a:solidFill>
                <a:latin typeface="Arial" panose="020B0604020202020204" pitchFamily="34" charset="0"/>
                <a:ea typeface="Calibri"/>
                <a:cs typeface="Arial" panose="020B0604020202020204" pitchFamily="34" charset="0"/>
              </a:rPr>
            </a:br>
            <a:r>
              <a:rPr lang="ru-RU" sz="3600" b="1" dirty="0" smtClean="0">
                <a:solidFill>
                  <a:srgbClr val="002060"/>
                </a:solidFill>
                <a:latin typeface="Arial" panose="020B0604020202020204" pitchFamily="34" charset="0"/>
                <a:ea typeface="Calibri"/>
                <a:cs typeface="Arial" panose="020B0604020202020204" pitchFamily="34" charset="0"/>
              </a:rPr>
              <a:t>«МДОУ «</a:t>
            </a:r>
            <a:r>
              <a:rPr lang="ru-RU" sz="3600" b="1" smtClean="0">
                <a:solidFill>
                  <a:srgbClr val="002060"/>
                </a:solidFill>
                <a:latin typeface="Arial" panose="020B0604020202020204" pitchFamily="34" charset="0"/>
                <a:ea typeface="Calibri"/>
                <a:cs typeface="Arial" panose="020B0604020202020204" pitchFamily="34" charset="0"/>
              </a:rPr>
              <a:t>Детский сад № 1»</a:t>
            </a:r>
            <a:r>
              <a:rPr lang="ru-RU" sz="3600" b="1" dirty="0" smtClean="0">
                <a:solidFill>
                  <a:srgbClr val="002060"/>
                </a:solidFill>
                <a:latin typeface="Arial" panose="020B0604020202020204" pitchFamily="34" charset="0"/>
                <a:ea typeface="Calibri"/>
                <a:cs typeface="Arial" panose="020B0604020202020204" pitchFamily="34" charset="0"/>
              </a:rPr>
              <a:t/>
            </a:r>
            <a:br>
              <a:rPr lang="ru-RU" sz="3600" b="1" dirty="0" smtClean="0">
                <a:solidFill>
                  <a:srgbClr val="002060"/>
                </a:solidFill>
                <a:latin typeface="Arial" panose="020B0604020202020204" pitchFamily="34" charset="0"/>
                <a:ea typeface="Calibri"/>
                <a:cs typeface="Arial" panose="020B0604020202020204" pitchFamily="34" charset="0"/>
              </a:rPr>
            </a:br>
            <a:r>
              <a:rPr lang="ru-RU" sz="3600" b="1" dirty="0">
                <a:solidFill>
                  <a:srgbClr val="002060"/>
                </a:solidFill>
                <a:latin typeface="Arial" panose="020B0604020202020204" pitchFamily="34" charset="0"/>
                <a:ea typeface="Calibri"/>
                <a:cs typeface="Arial" panose="020B0604020202020204" pitchFamily="34" charset="0"/>
              </a:rPr>
              <a:t/>
            </a:r>
            <a:br>
              <a:rPr lang="ru-RU" sz="3600" b="1" dirty="0">
                <a:solidFill>
                  <a:srgbClr val="002060"/>
                </a:solidFill>
                <a:latin typeface="Arial" panose="020B0604020202020204" pitchFamily="34" charset="0"/>
                <a:ea typeface="Calibri"/>
                <a:cs typeface="Arial" panose="020B0604020202020204" pitchFamily="34" charset="0"/>
              </a:rPr>
            </a:br>
            <a:r>
              <a:rPr lang="ru-RU" sz="3600" b="1" dirty="0" smtClean="0">
                <a:solidFill>
                  <a:srgbClr val="002060"/>
                </a:solidFill>
                <a:latin typeface="Arial" panose="020B0604020202020204" pitchFamily="34" charset="0"/>
                <a:ea typeface="Calibri"/>
                <a:cs typeface="Arial" panose="020B0604020202020204" pitchFamily="34" charset="0"/>
              </a:rPr>
              <a:t/>
            </a:r>
            <a:br>
              <a:rPr lang="ru-RU" sz="3600" b="1" dirty="0" smtClean="0">
                <a:solidFill>
                  <a:srgbClr val="002060"/>
                </a:solidFill>
                <a:latin typeface="Arial" panose="020B0604020202020204" pitchFamily="34" charset="0"/>
                <a:ea typeface="Calibri"/>
                <a:cs typeface="Arial" panose="020B0604020202020204" pitchFamily="34" charset="0"/>
              </a:rPr>
            </a:br>
            <a:endParaRPr lang="ru-RU" sz="3600" dirty="0">
              <a:solidFill>
                <a:srgbClr val="002060"/>
              </a:solidFill>
              <a:latin typeface="Arial" panose="020B0604020202020204" pitchFamily="34" charset="0"/>
              <a:cs typeface="Arial" panose="020B0604020202020204" pitchFamily="34" charset="0"/>
            </a:endParaRPr>
          </a:p>
        </p:txBody>
      </p:sp>
      <p:sp>
        <p:nvSpPr>
          <p:cNvPr id="3" name="Подзаголовок 2"/>
          <p:cNvSpPr>
            <a:spLocks noGrp="1"/>
          </p:cNvSpPr>
          <p:nvPr>
            <p:ph type="subTitle" idx="1"/>
          </p:nvPr>
        </p:nvSpPr>
        <p:spPr>
          <a:xfrm>
            <a:off x="3810000" y="5791200"/>
            <a:ext cx="4953000" cy="762000"/>
          </a:xfrm>
        </p:spPr>
        <p:txBody>
          <a:bodyPr>
            <a:normAutofit/>
          </a:bodyPr>
          <a:lstStyle/>
          <a:p>
            <a:pPr algn="ctr"/>
            <a:r>
              <a:rPr lang="ru-RU" sz="1400" b="1" dirty="0" smtClean="0">
                <a:solidFill>
                  <a:srgbClr val="002060"/>
                </a:solidFill>
                <a:latin typeface="Times New Roman" panose="02020603050405020304" pitchFamily="18" charset="0"/>
                <a:cs typeface="Times New Roman" panose="02020603050405020304" pitchFamily="18" charset="0"/>
              </a:rPr>
              <a:t>г. Ярославль, 2023 г.</a:t>
            </a:r>
            <a:endParaRPr lang="ru-RU" sz="14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304801"/>
            <a:ext cx="8229600" cy="5821362"/>
          </a:xfrm>
        </p:spPr>
        <p:txBody>
          <a:bodyPr>
            <a:normAutofit/>
          </a:bodyPr>
          <a:lstStyle/>
          <a:p>
            <a:pPr algn="l"/>
            <a:r>
              <a:rPr lang="ru-RU" sz="2800" dirty="0">
                <a:solidFill>
                  <a:srgbClr val="002060"/>
                </a:solidFill>
                <a:latin typeface="Times New Roman" panose="02020603050405020304" pitchFamily="18" charset="0"/>
                <a:cs typeface="Times New Roman" panose="02020603050405020304" pitchFamily="18" charset="0"/>
              </a:rPr>
              <a:t>	</a:t>
            </a:r>
            <a:r>
              <a:rPr lang="ru-RU" sz="1600" b="1" dirty="0" smtClean="0">
                <a:solidFill>
                  <a:srgbClr val="002060"/>
                </a:solidFill>
                <a:latin typeface="Times New Roman" panose="02020603050405020304" pitchFamily="18" charset="0"/>
                <a:cs typeface="Times New Roman" panose="02020603050405020304" pitchFamily="18" charset="0"/>
              </a:rPr>
              <a:t>Порядок организации и осуществления образовательной дея</a:t>
            </a:r>
            <a:r>
              <a:rPr lang="ru-RU" sz="1600" dirty="0" smtClean="0">
                <a:solidFill>
                  <a:srgbClr val="002060"/>
                </a:solidFill>
                <a:latin typeface="Times New Roman" panose="02020603050405020304" pitchFamily="18" charset="0"/>
                <a:cs typeface="Times New Roman" panose="02020603050405020304" pitchFamily="18" charset="0"/>
              </a:rPr>
              <a:t>тельности с 01.01.2021 г. определяется в соответствии с приказом Министерства просвещения РФ от 31.07.2020 г.  №373 «Об утверждении порядка организации и осуществления образовательной деятельности по основным общеобразовательным программам дошкольного образования».</a:t>
            </a:r>
            <a:br>
              <a:rPr lang="ru-RU" sz="1600" dirty="0" smtClean="0">
                <a:solidFill>
                  <a:srgbClr val="002060"/>
                </a:solidFill>
                <a:latin typeface="Times New Roman" panose="02020603050405020304" pitchFamily="18" charset="0"/>
                <a:cs typeface="Times New Roman" panose="02020603050405020304" pitchFamily="18" charset="0"/>
              </a:rPr>
            </a:br>
            <a:r>
              <a:rPr lang="ru-RU" sz="1600" dirty="0">
                <a:solidFill>
                  <a:srgbClr val="002060"/>
                </a:solidFill>
                <a:latin typeface="Times New Roman" panose="02020603050405020304" pitchFamily="18" charset="0"/>
                <a:cs typeface="Times New Roman" panose="02020603050405020304" pitchFamily="18" charset="0"/>
              </a:rPr>
              <a:t/>
            </a:r>
            <a:br>
              <a:rPr lang="ru-RU" sz="1600" dirty="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Требования к структуре, объему, условиям реализации и результатам освоения </a:t>
            </a:r>
            <a:r>
              <a:rPr lang="ru-RU" sz="1600" dirty="0" smtClean="0">
                <a:solidFill>
                  <a:srgbClr val="002060"/>
                </a:solidFill>
                <a:latin typeface="Times New Roman" panose="02020603050405020304" pitchFamily="18" charset="0"/>
                <a:cs typeface="Times New Roman" panose="02020603050405020304" pitchFamily="18" charset="0"/>
              </a:rPr>
              <a:t>с 01.01.2024 определяются в соответствии с Федеральным образовательным стандартом дошкольного образования (ФГОС ДО)</a:t>
            </a:r>
            <a:br>
              <a:rPr lang="ru-RU" sz="1600" dirty="0" smtClean="0">
                <a:solidFill>
                  <a:srgbClr val="002060"/>
                </a:solidFill>
                <a:latin typeface="Times New Roman" panose="02020603050405020304" pitchFamily="18" charset="0"/>
                <a:cs typeface="Times New Roman" panose="02020603050405020304" pitchFamily="18" charset="0"/>
              </a:rPr>
            </a:br>
            <a:r>
              <a:rPr lang="ru-RU" sz="1600" dirty="0">
                <a:solidFill>
                  <a:srgbClr val="002060"/>
                </a:solidFill>
                <a:latin typeface="Times New Roman" panose="02020603050405020304" pitchFamily="18" charset="0"/>
                <a:cs typeface="Times New Roman" panose="02020603050405020304" pitchFamily="18" charset="0"/>
              </a:rPr>
              <a:t/>
            </a:r>
            <a:br>
              <a:rPr lang="ru-RU" sz="1600" dirty="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Базовые объем и содержание дошкольного образования, планируемые результаты освоени</a:t>
            </a:r>
            <a:r>
              <a:rPr lang="ru-RU" sz="1600" dirty="0" smtClean="0">
                <a:solidFill>
                  <a:srgbClr val="002060"/>
                </a:solidFill>
                <a:latin typeface="Times New Roman" panose="02020603050405020304" pitchFamily="18" charset="0"/>
                <a:cs typeface="Times New Roman" panose="02020603050405020304" pitchFamily="18" charset="0"/>
              </a:rPr>
              <a:t>я с 01.09.2023 г. определяются в соответствии с Федеральной образовательной программой дошкольного образования (ФОП ДО)</a:t>
            </a:r>
            <a:br>
              <a:rPr lang="ru-RU" sz="1600" dirty="0" smtClean="0">
                <a:solidFill>
                  <a:srgbClr val="002060"/>
                </a:solidFill>
                <a:latin typeface="Times New Roman" panose="02020603050405020304" pitchFamily="18" charset="0"/>
                <a:cs typeface="Times New Roman" panose="02020603050405020304" pitchFamily="18" charset="0"/>
              </a:rPr>
            </a:br>
            <a:r>
              <a:rPr lang="ru-RU" sz="1600" dirty="0" smtClean="0">
                <a:solidFill>
                  <a:srgbClr val="002060"/>
                </a:solidFill>
                <a:latin typeface="Times New Roman" panose="02020603050405020304" pitchFamily="18" charset="0"/>
                <a:cs typeface="Times New Roman" panose="02020603050405020304" pitchFamily="18" charset="0"/>
              </a:rPr>
              <a:t/>
            </a:r>
            <a:br>
              <a:rPr lang="ru-RU" sz="1600" dirty="0" smtClean="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Содержание дошкольного образования в конкретной Образовательной организации </a:t>
            </a:r>
            <a:r>
              <a:rPr lang="ru-RU" sz="1600" dirty="0" smtClean="0">
                <a:solidFill>
                  <a:srgbClr val="002060"/>
                </a:solidFill>
                <a:latin typeface="Times New Roman" panose="02020603050405020304" pitchFamily="18" charset="0"/>
                <a:cs typeface="Times New Roman" panose="02020603050405020304" pitchFamily="18" charset="0"/>
              </a:rPr>
              <a:t>с 01.09.2023 г. определяется Образовательной программой дошкольного образования (ОП ДО)</a:t>
            </a:r>
            <a:endParaRPr lang="ru-RU" sz="1600"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6019800"/>
            <a:ext cx="8229600" cy="106363"/>
          </a:xfrm>
        </p:spPr>
        <p:txBody>
          <a:bodyPr>
            <a:normAutofit fontScale="25000" lnSpcReduction="20000"/>
          </a:bodyPr>
          <a:lstStyle/>
          <a:p>
            <a:endParaRPr lang="ru-RU" dirty="0"/>
          </a:p>
        </p:txBody>
      </p:sp>
      <p:sp>
        <p:nvSpPr>
          <p:cNvPr id="4" name="Подзаголовок 2"/>
          <p:cNvSpPr txBox="1">
            <a:spLocks/>
          </p:cNvSpPr>
          <p:nvPr/>
        </p:nvSpPr>
        <p:spPr>
          <a:xfrm>
            <a:off x="1295400" y="533400"/>
            <a:ext cx="7086600" cy="76200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lgn="ctr">
              <a:buNone/>
            </a:pPr>
            <a:r>
              <a:rPr lang="ru-RU" sz="2800" b="1" dirty="0" smtClean="0">
                <a:solidFill>
                  <a:srgbClr val="002060"/>
                </a:solidFill>
                <a:latin typeface="Times New Roman" panose="02020603050405020304" pitchFamily="18" charset="0"/>
                <a:cs typeface="Times New Roman" panose="02020603050405020304" pitchFamily="18" charset="0"/>
              </a:rPr>
              <a:t>ОСНОВАНИЕ ДЛЯ РАЗРАБОТКИ</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7899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7400" y="-228600"/>
            <a:ext cx="5486400" cy="1401762"/>
          </a:xfrm>
        </p:spPr>
        <p:txBody>
          <a:bodyPr>
            <a:normAutofit/>
          </a:bodyPr>
          <a:lstStyle/>
          <a:p>
            <a:pPr algn="l"/>
            <a:r>
              <a:rPr lang="ru-RU" sz="2800" dirty="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Образовательная программа</a:t>
            </a:r>
            <a:br>
              <a:rPr lang="ru-RU" sz="2800" b="1" dirty="0" smtClean="0">
                <a:solidFill>
                  <a:srgbClr val="002060"/>
                </a:solidFill>
                <a:latin typeface="Times New Roman" panose="02020603050405020304" pitchFamily="18" charset="0"/>
                <a:cs typeface="Times New Roman" panose="02020603050405020304" pitchFamily="18" charset="0"/>
              </a:rPr>
            </a:b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       дошкольного образования</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6019800"/>
            <a:ext cx="8229600" cy="106363"/>
          </a:xfrm>
        </p:spPr>
        <p:txBody>
          <a:bodyPr>
            <a:normAutofit fontScale="25000" lnSpcReduction="20000"/>
          </a:bodyPr>
          <a:lstStyle/>
          <a:p>
            <a:endParaRPr lang="ru-RU" dirty="0"/>
          </a:p>
        </p:txBody>
      </p:sp>
      <p:sp>
        <p:nvSpPr>
          <p:cNvPr id="6" name="Заголовок 1"/>
          <p:cNvSpPr txBox="1">
            <a:spLocks/>
          </p:cNvSpPr>
          <p:nvPr/>
        </p:nvSpPr>
        <p:spPr>
          <a:xfrm>
            <a:off x="1066800" y="1066800"/>
            <a:ext cx="7467600" cy="44958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ru-RU" sz="2400" dirty="0" smtClean="0">
                <a:solidFill>
                  <a:srgbClr val="002060"/>
                </a:solidFill>
                <a:latin typeface="Times New Roman" panose="02020603050405020304" pitchFamily="18" charset="0"/>
                <a:cs typeface="Times New Roman" panose="02020603050405020304" pitchFamily="18" charset="0"/>
              </a:rPr>
              <a:t>	Относится к основным общеобразовательным программам, определяет содержание и организацию образовательной деятельности для Образовательной организации в целом (для всех возрастных групп оздоровительной и комбинированной направленности)</a:t>
            </a:r>
          </a:p>
          <a:p>
            <a:pPr algn="l"/>
            <a:endParaRPr lang="ru-RU" sz="2400" b="1" dirty="0">
              <a:solidFill>
                <a:srgbClr val="002060"/>
              </a:solidFill>
              <a:latin typeface="Times New Roman" panose="02020603050405020304" pitchFamily="18" charset="0"/>
              <a:cs typeface="Times New Roman" panose="02020603050405020304" pitchFamily="18" charset="0"/>
            </a:endParaRPr>
          </a:p>
          <a:p>
            <a:pPr algn="l"/>
            <a:endParaRPr lang="ru-RU" sz="2400" b="1" dirty="0" smtClean="0">
              <a:solidFill>
                <a:srgbClr val="002060"/>
              </a:solidFill>
              <a:latin typeface="Times New Roman" panose="02020603050405020304" pitchFamily="18" charset="0"/>
              <a:cs typeface="Times New Roman" panose="02020603050405020304" pitchFamily="18" charset="0"/>
            </a:endParaRPr>
          </a:p>
          <a:p>
            <a:pPr algn="l"/>
            <a:r>
              <a:rPr lang="ru-RU" sz="2400" b="1" dirty="0" smtClean="0">
                <a:solidFill>
                  <a:srgbClr val="002060"/>
                </a:solidFill>
                <a:latin typeface="Times New Roman" panose="02020603050405020304" pitchFamily="18" charset="0"/>
                <a:cs typeface="Times New Roman" panose="02020603050405020304" pitchFamily="18" charset="0"/>
              </a:rPr>
              <a:t>Целью </a:t>
            </a:r>
            <a:r>
              <a:rPr lang="ru-RU" sz="2400" dirty="0" smtClean="0">
                <a:solidFill>
                  <a:srgbClr val="002060"/>
                </a:solidFill>
                <a:latin typeface="Times New Roman" panose="02020603050405020304" pitchFamily="18" charset="0"/>
                <a:cs typeface="Times New Roman" panose="02020603050405020304" pitchFamily="18" charset="0"/>
              </a:rPr>
              <a:t>является разностороннее развитие ребенка в период до дошкольного детства с учетом возрастных и индивидуальных особенностей на основе духовно-нравственных ценностей российского народа, исторических и национально культурных традиция.</a:t>
            </a:r>
            <a:endParaRPr lang="ru-RU"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74388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26162"/>
          </a:xfrm>
        </p:spPr>
        <p:txBody>
          <a:bodyPr>
            <a:normAutofit/>
          </a:bodyPr>
          <a:lstStyle/>
          <a:p>
            <a:r>
              <a:rPr lang="ru-RU" sz="3200" dirty="0">
                <a:solidFill>
                  <a:srgbClr val="002060"/>
                </a:solidFill>
                <a:latin typeface="Arial" panose="020B0604020202020204" pitchFamily="34" charset="0"/>
                <a:ea typeface="Calibri"/>
                <a:cs typeface="Arial" panose="020B0604020202020204" pitchFamily="34" charset="0"/>
              </a:rPr>
              <a:t> </a:t>
            </a:r>
            <a:endParaRPr lang="ru-RU" sz="3200" dirty="0">
              <a:solidFill>
                <a:srgbClr val="002060"/>
              </a:solidFill>
              <a:latin typeface="Arial" panose="020B0604020202020204" pitchFamily="34" charset="0"/>
              <a:cs typeface="Arial" panose="020B0604020202020204" pitchFamily="34" charset="0"/>
            </a:endParaRPr>
          </a:p>
        </p:txBody>
      </p:sp>
      <p:sp>
        <p:nvSpPr>
          <p:cNvPr id="6" name="Заголовок 1"/>
          <p:cNvSpPr txBox="1">
            <a:spLocks/>
          </p:cNvSpPr>
          <p:nvPr/>
        </p:nvSpPr>
        <p:spPr>
          <a:xfrm>
            <a:off x="1219200" y="152400"/>
            <a:ext cx="7467600" cy="140176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ru-RU" sz="2800" dirty="0" smtClean="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СОДЕРЖАНИЕ ОРИЕНТИРОВАНО НА</a:t>
            </a:r>
            <a:endParaRPr lang="ru-RU" sz="2800" b="1" dirty="0">
              <a:solidFill>
                <a:srgbClr val="002060"/>
              </a:solidFill>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1219200" y="1676400"/>
            <a:ext cx="7239000"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Овал 9"/>
          <p:cNvSpPr/>
          <p:nvPr/>
        </p:nvSpPr>
        <p:spPr>
          <a:xfrm>
            <a:off x="1752600" y="1554162"/>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3235784" y="1554162"/>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4732022" y="1554162"/>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6096000" y="1554162"/>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7427327" y="1524000"/>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Таблица 14"/>
          <p:cNvGraphicFramePr>
            <a:graphicFrameLocks noGrp="1"/>
          </p:cNvGraphicFramePr>
          <p:nvPr>
            <p:extLst>
              <p:ext uri="{D42A27DB-BD31-4B8C-83A1-F6EECF244321}">
                <p14:modId xmlns:p14="http://schemas.microsoft.com/office/powerpoint/2010/main" xmlns="" val="151881698"/>
              </p:ext>
            </p:extLst>
          </p:nvPr>
        </p:nvGraphicFramePr>
        <p:xfrm>
          <a:off x="990600" y="1981200"/>
          <a:ext cx="7315200" cy="3078480"/>
        </p:xfrm>
        <a:graphic>
          <a:graphicData uri="http://schemas.openxmlformats.org/drawingml/2006/table">
            <a:tbl>
              <a:tblPr firstRow="1" bandRow="1">
                <a:tableStyleId>{5C22544A-7EE6-4342-B048-85BDC9FD1C3A}</a:tableStyleId>
              </a:tblPr>
              <a:tblGrid>
                <a:gridCol w="1676400"/>
                <a:gridCol w="1447800"/>
                <a:gridCol w="1371600"/>
                <a:gridCol w="1447800"/>
                <a:gridCol w="1371600"/>
              </a:tblGrid>
              <a:tr h="370840">
                <a:tc>
                  <a:txBody>
                    <a:bodyPr/>
                    <a:lstStyle/>
                    <a:p>
                      <a:pPr algn="ctr"/>
                      <a:r>
                        <a:rPr lang="ru-RU" sz="1400" dirty="0" smtClean="0"/>
                        <a:t>Обучение и воспитание ребенка как гражданина РФ, формирование основ его гражданской и культурной идентичности на соответствующем его возрасту содержании доступными средствами</a:t>
                      </a:r>
                      <a:endParaRPr lang="ru-RU" sz="1400" dirty="0"/>
                    </a:p>
                  </a:txBody>
                  <a:tcPr/>
                </a:tc>
                <a:tc>
                  <a:txBody>
                    <a:bodyPr/>
                    <a:lstStyle/>
                    <a:p>
                      <a:pPr algn="ctr"/>
                      <a:r>
                        <a:rPr lang="ru-RU" sz="1400" dirty="0" smtClean="0"/>
                        <a:t>Приобщение детей к традиционным духовно-нравственным ценностям российского народа</a:t>
                      </a:r>
                      <a:endParaRPr lang="ru-RU" sz="1400" dirty="0"/>
                    </a:p>
                  </a:txBody>
                  <a:tcPr/>
                </a:tc>
                <a:tc>
                  <a:txBody>
                    <a:bodyPr/>
                    <a:lstStyle/>
                    <a:p>
                      <a:pPr algn="ctr"/>
                      <a:r>
                        <a:rPr lang="ru-RU" sz="1400" dirty="0" smtClean="0"/>
                        <a:t>Воспитание подрастающего поколения как знающего и уважающего историю и культуру своей семьи, большой и малой Родины</a:t>
                      </a:r>
                      <a:endParaRPr lang="ru-RU" sz="1400" dirty="0"/>
                    </a:p>
                  </a:txBody>
                  <a:tcPr/>
                </a:tc>
                <a:tc>
                  <a:txBody>
                    <a:bodyPr/>
                    <a:lstStyle/>
                    <a:p>
                      <a:pPr algn="ctr"/>
                      <a:r>
                        <a:rPr lang="ru-RU" sz="1400" dirty="0" smtClean="0"/>
                        <a:t>Разностороннее развитие ребенка в период дошкольного детства с учетом возрастным и индивидуальных особенностей</a:t>
                      </a:r>
                      <a:endParaRPr lang="ru-RU" sz="1400" dirty="0"/>
                    </a:p>
                  </a:txBody>
                  <a:tcPr/>
                </a:tc>
                <a:tc>
                  <a:txBody>
                    <a:bodyPr/>
                    <a:lstStyle/>
                    <a:p>
                      <a:pPr algn="ctr"/>
                      <a:r>
                        <a:rPr lang="ru-RU" sz="1400" dirty="0" smtClean="0"/>
                        <a:t>Формирование ценностного отношения к окружающему миру, становление опта действий и поступков на основе осмысления ценностей.</a:t>
                      </a:r>
                      <a:endParaRPr lang="ru-RU" sz="1400" dirty="0"/>
                    </a:p>
                  </a:txBody>
                  <a:tcPr/>
                </a:tc>
              </a:tr>
            </a:tbl>
          </a:graphicData>
        </a:graphic>
      </p:graphicFrame>
    </p:spTree>
    <p:extLst>
      <p:ext uri="{BB962C8B-B14F-4D97-AF65-F5344CB8AC3E}">
        <p14:creationId xmlns:p14="http://schemas.microsoft.com/office/powerpoint/2010/main" xmlns="" val="14091835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28600"/>
            <a:ext cx="7772400" cy="6049962"/>
          </a:xfrm>
        </p:spPr>
        <p:txBody>
          <a:bodyPr>
            <a:normAutofit/>
          </a:bodyPr>
          <a:lstStyle/>
          <a:p>
            <a:pPr algn="l"/>
            <a:endParaRPr lang="ru-RU" sz="3600" dirty="0">
              <a:solidFill>
                <a:srgbClr val="002060"/>
              </a:solidFill>
              <a:latin typeface="Times New Roman" pitchFamily="18" charset="0"/>
              <a:cs typeface="Times New Roman" pitchFamily="18" charset="0"/>
            </a:endParaRPr>
          </a:p>
        </p:txBody>
      </p:sp>
      <p:sp>
        <p:nvSpPr>
          <p:cNvPr id="3" name="Заголовок 1"/>
          <p:cNvSpPr txBox="1">
            <a:spLocks/>
          </p:cNvSpPr>
          <p:nvPr/>
        </p:nvSpPr>
        <p:spPr>
          <a:xfrm>
            <a:off x="1219200" y="152400"/>
            <a:ext cx="7467600" cy="140176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dirty="0" smtClean="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ОБРАЗОВАТЕЛЬНАЯ ПРОГРАММА</a:t>
            </a:r>
          </a:p>
          <a:p>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    ПОСТРОЕНА НА ПРИНЦИПАХ</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41316" y="1749335"/>
            <a:ext cx="1978479" cy="45292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t>Полноценное проживание ребенком всех этапов детства  (раннего и дошкольного возрастов) обогащение (амплификация) детского развития</a:t>
            </a:r>
            <a:endParaRPr lang="ru-RU" sz="1600" b="1" dirty="0"/>
          </a:p>
        </p:txBody>
      </p:sp>
      <p:sp>
        <p:nvSpPr>
          <p:cNvPr id="5" name="Прямоугольник 4"/>
          <p:cNvSpPr/>
          <p:nvPr/>
        </p:nvSpPr>
        <p:spPr>
          <a:xfrm>
            <a:off x="2919005" y="1751512"/>
            <a:ext cx="1928404" cy="4527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t>Построение образовательной деятельности на основе индивидуальных особенностей каждого ребенка, при котором сам ребенок становится активным в выборе содержания своего образования, становится объектом образовани</a:t>
            </a:r>
            <a:r>
              <a:rPr lang="ru-RU" sz="1600" dirty="0" smtClean="0"/>
              <a:t>я</a:t>
            </a:r>
            <a:endParaRPr lang="ru-RU" sz="1600" dirty="0"/>
          </a:p>
        </p:txBody>
      </p:sp>
      <p:sp>
        <p:nvSpPr>
          <p:cNvPr id="6" name="Прямоугольник 5"/>
          <p:cNvSpPr/>
          <p:nvPr/>
        </p:nvSpPr>
        <p:spPr>
          <a:xfrm>
            <a:off x="5020493" y="1749335"/>
            <a:ext cx="1946365" cy="4507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t>Содействие и </a:t>
            </a:r>
            <a:r>
              <a:rPr lang="ru-RU" sz="1600" b="1" dirty="0" smtClean="0"/>
              <a:t>сотрудничество детей и родителей (законных представителей, совершеннолетних членов семьи, принимающих участие в воспитании детей младенческого, раннего и дошкольного возрастов, а также педагогических работников</a:t>
            </a:r>
            <a:endParaRPr lang="ru-RU" sz="1600" b="1" dirty="0"/>
          </a:p>
        </p:txBody>
      </p:sp>
      <p:sp>
        <p:nvSpPr>
          <p:cNvPr id="7" name="Прямоугольник 6"/>
          <p:cNvSpPr/>
          <p:nvPr/>
        </p:nvSpPr>
        <p:spPr>
          <a:xfrm>
            <a:off x="7137768" y="1760140"/>
            <a:ext cx="1828800" cy="4507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t>Признание ребенка полноценным участником (субъектом) образовательных отношений</a:t>
            </a:r>
            <a:endParaRPr lang="ru-RU" sz="1600" b="1" dirty="0"/>
          </a:p>
        </p:txBody>
      </p:sp>
    </p:spTree>
    <p:extLst>
      <p:ext uri="{BB962C8B-B14F-4D97-AF65-F5344CB8AC3E}">
        <p14:creationId xmlns:p14="http://schemas.microsoft.com/office/powerpoint/2010/main" xmlns="" val="1184982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24000"/>
            <a:ext cx="7315200" cy="5059362"/>
          </a:xfrm>
        </p:spPr>
        <p:txBody>
          <a:bodyPr>
            <a:normAutofit/>
          </a:bodyPr>
          <a:lstStyle/>
          <a:p>
            <a:endParaRPr lang="ru-RU" sz="2000" dirty="0">
              <a:solidFill>
                <a:srgbClr val="002060"/>
              </a:solidFill>
              <a:latin typeface="Times New Roman" pitchFamily="18" charset="0"/>
              <a:cs typeface="Times New Roman" pitchFamily="18" charset="0"/>
            </a:endParaRPr>
          </a:p>
        </p:txBody>
      </p:sp>
      <p:sp>
        <p:nvSpPr>
          <p:cNvPr id="3" name="Заголовок 1"/>
          <p:cNvSpPr txBox="1">
            <a:spLocks/>
          </p:cNvSpPr>
          <p:nvPr/>
        </p:nvSpPr>
        <p:spPr>
          <a:xfrm>
            <a:off x="1219200" y="152400"/>
            <a:ext cx="7467600" cy="140176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dirty="0" smtClean="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ОБРАЗОВАТЕЛЬНАЯ ПРОГРАММА</a:t>
            </a:r>
          </a:p>
          <a:p>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smtClean="0">
                <a:solidFill>
                  <a:srgbClr val="002060"/>
                </a:solidFill>
                <a:latin typeface="Times New Roman" panose="02020603050405020304" pitchFamily="18" charset="0"/>
                <a:cs typeface="Times New Roman" panose="02020603050405020304" pitchFamily="18" charset="0"/>
              </a:rPr>
              <a:t>    ПОСТРОЕНА НА ПРИНЦИПАХ</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990600" y="1600200"/>
            <a:ext cx="1981200" cy="10904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t>Поддержка инициативы детей в различных видах деятельности</a:t>
            </a:r>
            <a:endParaRPr lang="ru-RU" sz="1400" b="1" dirty="0"/>
          </a:p>
        </p:txBody>
      </p:sp>
      <p:sp>
        <p:nvSpPr>
          <p:cNvPr id="5" name="Скругленный прямоугольник 4"/>
          <p:cNvSpPr/>
          <p:nvPr/>
        </p:nvSpPr>
        <p:spPr>
          <a:xfrm>
            <a:off x="3048545" y="1601129"/>
            <a:ext cx="1905000" cy="11034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t>Сотрудничество Образовательной организации  с семьей</a:t>
            </a:r>
            <a:endParaRPr lang="ru-RU" sz="1400" b="1" dirty="0"/>
          </a:p>
        </p:txBody>
      </p:sp>
      <p:sp>
        <p:nvSpPr>
          <p:cNvPr id="6" name="Скругленный прямоугольник 5"/>
          <p:cNvSpPr/>
          <p:nvPr/>
        </p:nvSpPr>
        <p:spPr>
          <a:xfrm>
            <a:off x="5077642" y="1600200"/>
            <a:ext cx="1980111" cy="1127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t>Приобщение детей к социокультурным нормам, традициям семьи, общества и государства</a:t>
            </a:r>
            <a:endParaRPr lang="ru-RU" sz="1400" b="1" dirty="0"/>
          </a:p>
        </p:txBody>
      </p:sp>
      <p:sp>
        <p:nvSpPr>
          <p:cNvPr id="7" name="Скругленный прямоугольник 6"/>
          <p:cNvSpPr/>
          <p:nvPr/>
        </p:nvSpPr>
        <p:spPr>
          <a:xfrm>
            <a:off x="7197090" y="1591995"/>
            <a:ext cx="1870710" cy="11126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t>Приобщение детей к социокультурным нормам, традициям семьи, общества и государства</a:t>
            </a:r>
            <a:endParaRPr lang="ru-RU" sz="1400" b="1" dirty="0"/>
          </a:p>
        </p:txBody>
      </p:sp>
      <p:sp>
        <p:nvSpPr>
          <p:cNvPr id="8" name="Скругленный прямоугольник 7"/>
          <p:cNvSpPr/>
          <p:nvPr/>
        </p:nvSpPr>
        <p:spPr>
          <a:xfrm>
            <a:off x="1066800" y="3200400"/>
            <a:ext cx="32766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Формирование познавательных интересов и познавательных действий ребенка в различных видах деятельности</a:t>
            </a:r>
            <a:endParaRPr lang="ru-RU" b="1" dirty="0"/>
          </a:p>
        </p:txBody>
      </p:sp>
      <p:sp>
        <p:nvSpPr>
          <p:cNvPr id="9" name="Скругленный прямоугольник 8"/>
          <p:cNvSpPr/>
          <p:nvPr/>
        </p:nvSpPr>
        <p:spPr>
          <a:xfrm>
            <a:off x="4610100" y="3200400"/>
            <a:ext cx="32766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Возрастная адекватность дошкольного образования (соответствие условий, требований возрасту и возможностям развития)</a:t>
            </a:r>
            <a:endParaRPr lang="ru-RU" b="1" dirty="0"/>
          </a:p>
        </p:txBody>
      </p:sp>
    </p:spTree>
    <p:extLst>
      <p:ext uri="{BB962C8B-B14F-4D97-AF65-F5344CB8AC3E}">
        <p14:creationId xmlns:p14="http://schemas.microsoft.com/office/powerpoint/2010/main" xmlns="" val="1747900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219200" y="152400"/>
            <a:ext cx="7467600" cy="1401762"/>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dirty="0" smtClean="0">
                <a:solidFill>
                  <a:srgbClr val="002060"/>
                </a:solidFill>
                <a:latin typeface="Times New Roman" panose="02020603050405020304" pitchFamily="18" charset="0"/>
                <a:cs typeface="Times New Roman" panose="02020603050405020304" pitchFamily="18" charset="0"/>
              </a:rPr>
              <a:t>	</a:t>
            </a:r>
            <a:r>
              <a:rPr lang="ru-RU" sz="2600" b="1" dirty="0" smtClean="0">
                <a:solidFill>
                  <a:srgbClr val="002060"/>
                </a:solidFill>
                <a:latin typeface="Times New Roman" panose="02020603050405020304" pitchFamily="18" charset="0"/>
                <a:cs typeface="Times New Roman" panose="02020603050405020304" pitchFamily="18" charset="0"/>
              </a:rPr>
              <a:t>ПРИ РЕАЛИЗАЦИИ ОБРАЗОВАТЕЛЬНОЙ ПРОГРАММЫ ВЗАИМОДЕЙСТВИЕ С СЕМЬЯМИ ОБУЧАЮЩИХСЯ ОСУЩЕСТВЛЯЕТСЯ</a:t>
            </a:r>
            <a:endParaRPr lang="ru-RU" sz="26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868789856"/>
              </p:ext>
            </p:extLst>
          </p:nvPr>
        </p:nvGraphicFramePr>
        <p:xfrm>
          <a:off x="1066800" y="1554162"/>
          <a:ext cx="7924800" cy="4394200"/>
        </p:xfrm>
        <a:graphic>
          <a:graphicData uri="http://schemas.openxmlformats.org/drawingml/2006/table">
            <a:tbl>
              <a:tblPr firstRow="1" bandRow="1">
                <a:tableStyleId>{5C22544A-7EE6-4342-B048-85BDC9FD1C3A}</a:tableStyleId>
              </a:tblPr>
              <a:tblGrid>
                <a:gridCol w="3962400"/>
                <a:gridCol w="3962400"/>
              </a:tblGrid>
              <a:tr h="368762">
                <a:tc>
                  <a:txBody>
                    <a:bodyPr/>
                    <a:lstStyle/>
                    <a:p>
                      <a:pPr algn="ctr"/>
                      <a:r>
                        <a:rPr lang="ru-RU" dirty="0" smtClean="0"/>
                        <a:t>НА ПРИНЦИПАХ</a:t>
                      </a:r>
                      <a:endParaRPr lang="ru-RU" dirty="0"/>
                    </a:p>
                  </a:txBody>
                  <a:tcPr/>
                </a:tc>
                <a:tc>
                  <a:txBody>
                    <a:bodyPr/>
                    <a:lstStyle/>
                    <a:p>
                      <a:pPr algn="ctr"/>
                      <a:r>
                        <a:rPr lang="ru-RU" dirty="0" smtClean="0"/>
                        <a:t>ПО НАПРАВЛЕНИЯМ</a:t>
                      </a:r>
                      <a:endParaRPr lang="ru-RU" dirty="0"/>
                    </a:p>
                  </a:txBody>
                  <a:tcPr/>
                </a:tc>
              </a:tr>
              <a:tr h="921905">
                <a:tc>
                  <a:txBody>
                    <a:bodyPr/>
                    <a:lstStyle/>
                    <a:p>
                      <a:pPr marL="285750" indent="-285750">
                        <a:buFont typeface="Wingdings" panose="05000000000000000000" pitchFamily="2" charset="2"/>
                        <a:buChar char="v"/>
                      </a:pPr>
                      <a:r>
                        <a:rPr lang="ru-RU" dirty="0" smtClean="0"/>
                        <a:t>приоритет семьи в воспитании, обучении и развитии ребенка</a:t>
                      </a:r>
                      <a:endParaRPr lang="ru-RU" dirty="0"/>
                    </a:p>
                  </a:txBody>
                  <a:tcPr/>
                </a:tc>
                <a:tc>
                  <a:txBody>
                    <a:bodyPr/>
                    <a:lstStyle/>
                    <a:p>
                      <a:pPr marL="285750" indent="-285750">
                        <a:buFont typeface="Wingdings" panose="05000000000000000000" pitchFamily="2" charset="2"/>
                        <a:buChar char="v"/>
                      </a:pPr>
                      <a:r>
                        <a:rPr lang="ru-RU" dirty="0" err="1" smtClean="0"/>
                        <a:t>диагностико</a:t>
                      </a:r>
                      <a:r>
                        <a:rPr lang="ru-RU" dirty="0" smtClean="0"/>
                        <a:t>-аналитическое </a:t>
                      </a:r>
                      <a:endParaRPr lang="ru-RU" dirty="0"/>
                    </a:p>
                  </a:txBody>
                  <a:tcPr/>
                </a:tc>
              </a:tr>
              <a:tr h="368762">
                <a:tc>
                  <a:txBody>
                    <a:bodyPr/>
                    <a:lstStyle/>
                    <a:p>
                      <a:pPr marL="285750" indent="-285750">
                        <a:buFont typeface="Wingdings" panose="05000000000000000000" pitchFamily="2" charset="2"/>
                        <a:buChar char="v"/>
                      </a:pPr>
                      <a:r>
                        <a:rPr lang="ru-RU" dirty="0" smtClean="0"/>
                        <a:t>открытость</a:t>
                      </a:r>
                      <a:endParaRPr lang="ru-RU" dirty="0"/>
                    </a:p>
                  </a:txBody>
                  <a:tcPr/>
                </a:tc>
                <a:tc>
                  <a:txBody>
                    <a:bodyPr/>
                    <a:lstStyle/>
                    <a:p>
                      <a:pPr marL="285750" indent="-285750">
                        <a:buFont typeface="Wingdings" panose="05000000000000000000" pitchFamily="2" charset="2"/>
                        <a:buChar char="v"/>
                      </a:pPr>
                      <a:r>
                        <a:rPr lang="ru-RU" dirty="0" smtClean="0"/>
                        <a:t>просветительское</a:t>
                      </a:r>
                      <a:endParaRPr lang="ru-RU" dirty="0"/>
                    </a:p>
                  </a:txBody>
                  <a:tcPr/>
                </a:tc>
              </a:tr>
              <a:tr h="890961">
                <a:tc>
                  <a:txBody>
                    <a:bodyPr/>
                    <a:lstStyle/>
                    <a:p>
                      <a:pPr marL="285750" indent="-285750">
                        <a:buFont typeface="Wingdings" panose="05000000000000000000" pitchFamily="2" charset="2"/>
                        <a:buChar char="v"/>
                      </a:pPr>
                      <a:r>
                        <a:rPr lang="ru-RU" dirty="0" smtClean="0"/>
                        <a:t>взаимное доверие, уважение и доброжелательность</a:t>
                      </a:r>
                      <a:endParaRPr lang="ru-RU" dirty="0"/>
                    </a:p>
                  </a:txBody>
                  <a:tcPr/>
                </a:tc>
                <a:tc>
                  <a:txBody>
                    <a:bodyPr/>
                    <a:lstStyle/>
                    <a:p>
                      <a:pPr marL="285750" indent="-285750">
                        <a:buFont typeface="Wingdings" panose="05000000000000000000" pitchFamily="2" charset="2"/>
                        <a:buChar char="v"/>
                      </a:pPr>
                      <a:r>
                        <a:rPr lang="ru-RU" dirty="0" smtClean="0"/>
                        <a:t>консультационное</a:t>
                      </a:r>
                      <a:endParaRPr lang="ru-RU" dirty="0"/>
                    </a:p>
                  </a:txBody>
                  <a:tcPr/>
                </a:tc>
              </a:tr>
              <a:tr h="921905">
                <a:tc>
                  <a:txBody>
                    <a:bodyPr/>
                    <a:lstStyle/>
                    <a:p>
                      <a:pPr marL="285750" indent="-285750">
                        <a:buFont typeface="Wingdings" panose="05000000000000000000" pitchFamily="2" charset="2"/>
                        <a:buChar char="v"/>
                      </a:pPr>
                      <a:r>
                        <a:rPr lang="ru-RU" dirty="0" smtClean="0"/>
                        <a:t>индивидуально-дифференцированный подход к каждой семье</a:t>
                      </a:r>
                      <a:endParaRPr lang="ru-RU" dirty="0"/>
                    </a:p>
                  </a:txBody>
                  <a:tcPr/>
                </a:tc>
                <a:tc>
                  <a:txBody>
                    <a:bodyPr/>
                    <a:lstStyle/>
                    <a:p>
                      <a:pPr marL="285750" indent="-285750">
                        <a:buFont typeface="Wingdings" panose="05000000000000000000" pitchFamily="2" charset="2"/>
                        <a:buChar char="v"/>
                      </a:pPr>
                      <a:r>
                        <a:rPr lang="ru-RU" smtClean="0"/>
                        <a:t>реализация </a:t>
                      </a:r>
                      <a:r>
                        <a:rPr lang="ru-RU" dirty="0" smtClean="0"/>
                        <a:t>образовательных задач, проектов, мероприятий</a:t>
                      </a:r>
                      <a:endParaRPr lang="ru-RU" dirty="0"/>
                    </a:p>
                  </a:txBody>
                  <a:tcPr/>
                </a:tc>
              </a:tr>
              <a:tr h="921905">
                <a:tc>
                  <a:txBody>
                    <a:bodyPr/>
                    <a:lstStyle/>
                    <a:p>
                      <a:pPr marL="285750" indent="-285750">
                        <a:buFont typeface="Wingdings" panose="05000000000000000000" pitchFamily="2" charset="2"/>
                        <a:buChar char="v"/>
                      </a:pPr>
                      <a:r>
                        <a:rPr lang="ru-RU" dirty="0" err="1" smtClean="0"/>
                        <a:t>возрастосообразность</a:t>
                      </a:r>
                      <a:endParaRPr lang="ru-RU" dirty="0"/>
                    </a:p>
                  </a:txBody>
                  <a:tcPr/>
                </a:tc>
                <a:tc>
                  <a:txBody>
                    <a:bodyPr/>
                    <a:lstStyle/>
                    <a:p>
                      <a:pPr marL="285750" indent="-285750">
                        <a:buFont typeface="Wingdings" panose="05000000000000000000" pitchFamily="2" charset="2"/>
                        <a:buChar char="v"/>
                      </a:pPr>
                      <a:r>
                        <a:rPr lang="ru-RU" dirty="0" smtClean="0"/>
                        <a:t>организация развивающей предметно-пространственной среды</a:t>
                      </a:r>
                      <a:endParaRPr lang="ru-RU" dirty="0"/>
                    </a:p>
                  </a:txBody>
                  <a:tcPr/>
                </a:tc>
              </a:tr>
            </a:tbl>
          </a:graphicData>
        </a:graphic>
      </p:graphicFrame>
    </p:spTree>
    <p:extLst>
      <p:ext uri="{BB962C8B-B14F-4D97-AF65-F5344CB8AC3E}">
        <p14:creationId xmlns:p14="http://schemas.microsoft.com/office/powerpoint/2010/main" xmlns="" val="1593557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843677"/>
            <a:ext cx="7620000" cy="4339650"/>
          </a:xfrm>
          <a:prstGeom prst="rect">
            <a:avLst/>
          </a:prstGeom>
        </p:spPr>
        <p:txBody>
          <a:bodyPr wrap="square">
            <a:spAutoFit/>
          </a:bodyPr>
          <a:lstStyle/>
          <a:p>
            <a:r>
              <a:rPr lang="ru-RU" sz="2400" b="1" dirty="0">
                <a:solidFill>
                  <a:srgbClr val="002060"/>
                </a:solidFill>
                <a:latin typeface="Times New Roman" pitchFamily="18" charset="0"/>
                <a:cs typeface="Times New Roman" pitchFamily="18" charset="0"/>
              </a:rPr>
              <a:t>Задачи ФОП ДО (новое):</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1. Обеспечить </a:t>
            </a:r>
            <a:r>
              <a:rPr lang="ru-RU" b="1" dirty="0">
                <a:solidFill>
                  <a:srgbClr val="002060"/>
                </a:solidFill>
                <a:latin typeface="Times New Roman" pitchFamily="18" charset="0"/>
                <a:cs typeface="Times New Roman" pitchFamily="18" charset="0"/>
              </a:rPr>
              <a:t>единые</a:t>
            </a:r>
            <a:r>
              <a:rPr lang="ru-RU" dirty="0">
                <a:solidFill>
                  <a:srgbClr val="002060"/>
                </a:solidFill>
                <a:latin typeface="Times New Roman" pitchFamily="18" charset="0"/>
                <a:cs typeface="Times New Roman" pitchFamily="18" charset="0"/>
              </a:rPr>
              <a:t> для России </a:t>
            </a:r>
            <a:r>
              <a:rPr lang="ru-RU" b="1" dirty="0">
                <a:solidFill>
                  <a:srgbClr val="002060"/>
                </a:solidFill>
                <a:latin typeface="Times New Roman" pitchFamily="18" charset="0"/>
                <a:cs typeface="Times New Roman" pitchFamily="18" charset="0"/>
              </a:rPr>
              <a:t>содержание</a:t>
            </a:r>
            <a:r>
              <a:rPr lang="ru-RU" dirty="0">
                <a:solidFill>
                  <a:srgbClr val="002060"/>
                </a:solidFill>
                <a:latin typeface="Times New Roman" pitchFamily="18" charset="0"/>
                <a:cs typeface="Times New Roman" pitchFamily="18" charset="0"/>
              </a:rPr>
              <a:t> дошкольного образования </a:t>
            </a:r>
            <a:r>
              <a:rPr lang="ru-RU" b="1" dirty="0">
                <a:solidFill>
                  <a:srgbClr val="002060"/>
                </a:solidFill>
                <a:latin typeface="Times New Roman" pitchFamily="18" charset="0"/>
                <a:cs typeface="Times New Roman" pitchFamily="18" charset="0"/>
              </a:rPr>
              <a:t>планируемые результаты</a:t>
            </a:r>
            <a:r>
              <a:rPr lang="ru-RU" dirty="0">
                <a:solidFill>
                  <a:srgbClr val="002060"/>
                </a:solidFill>
                <a:latin typeface="Times New Roman" pitchFamily="18" charset="0"/>
                <a:cs typeface="Times New Roman" pitchFamily="18" charset="0"/>
              </a:rPr>
              <a:t> освоения образовательной программы</a:t>
            </a:r>
            <a:r>
              <a:rPr lang="en-US" dirty="0">
                <a:solidFill>
                  <a:srgbClr val="002060"/>
                </a:solidFill>
                <a:latin typeface="Times New Roman" pitchFamily="18" charset="0"/>
                <a:cs typeface="Times New Roman" pitchFamily="18" charset="0"/>
              </a:rPr>
              <a:t>;</a:t>
            </a:r>
            <a:endParaRPr lang="ru-RU" dirty="0">
              <a:solidFill>
                <a:srgbClr val="002060"/>
              </a:solidFill>
              <a:latin typeface="Times New Roman" pitchFamily="18" charset="0"/>
              <a:cs typeface="Times New Roman" pitchFamily="18" charset="0"/>
            </a:endParaRP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2. Приобщать детей в соответствии с возрастными особенностями </a:t>
            </a:r>
            <a:r>
              <a:rPr lang="ru-RU" b="1" dirty="0">
                <a:solidFill>
                  <a:srgbClr val="002060"/>
                </a:solidFill>
                <a:latin typeface="Times New Roman" pitchFamily="18" charset="0"/>
                <a:cs typeface="Times New Roman" pitchFamily="18" charset="0"/>
              </a:rPr>
              <a:t>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3. Обеспечить </a:t>
            </a:r>
            <a:r>
              <a:rPr lang="ru-RU" b="1" dirty="0">
                <a:solidFill>
                  <a:srgbClr val="002060"/>
                </a:solidFill>
                <a:latin typeface="Times New Roman" pitchFamily="18" charset="0"/>
                <a:cs typeface="Times New Roman" pitchFamily="18" charset="0"/>
              </a:rPr>
              <a:t>достижение детьми на этапе завершения ДО уровня развития, необходимого и достаточного для успешного освоения</a:t>
            </a:r>
            <a:r>
              <a:rPr lang="ru-RU" dirty="0">
                <a:solidFill>
                  <a:srgbClr val="002060"/>
                </a:solidFill>
                <a:latin typeface="Times New Roman" pitchFamily="18" charset="0"/>
                <a:cs typeface="Times New Roman" pitchFamily="18" charset="0"/>
              </a:rPr>
              <a:t> ими образовательных программ начального общего образования.</a:t>
            </a:r>
          </a:p>
          <a:p>
            <a:endParaRPr lang="ru-RU" dirty="0"/>
          </a:p>
        </p:txBody>
      </p:sp>
    </p:spTree>
    <p:extLst>
      <p:ext uri="{BB962C8B-B14F-4D97-AF65-F5344CB8AC3E}">
        <p14:creationId xmlns:p14="http://schemas.microsoft.com/office/powerpoint/2010/main" xmlns="" val="160967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5486400"/>
          </a:xfrm>
        </p:spPr>
        <p:txBody>
          <a:bodyPr>
            <a:noAutofit/>
          </a:bodyPr>
          <a:lstStyle/>
          <a:p>
            <a:pPr lvl="0" algn="l">
              <a:lnSpc>
                <a:spcPct val="115000"/>
              </a:lnSpc>
              <a:spcAft>
                <a:spcPts val="0"/>
              </a:spcAft>
              <a:tabLst>
                <a:tab pos="457200" algn="l"/>
              </a:tabLst>
            </a:pPr>
            <a:r>
              <a:rPr lang="ru-RU" sz="2000" b="1" dirty="0">
                <a:solidFill>
                  <a:srgbClr val="002060"/>
                </a:solidFill>
                <a:latin typeface="Times New Roman" panose="02020603050405020304" pitchFamily="18" charset="0"/>
                <a:ea typeface="Calibri"/>
                <a:cs typeface="Times New Roman" panose="02020603050405020304" pitchFamily="18" charset="0"/>
              </a:rPr>
              <a:t>Функции ФОП ДО</a:t>
            </a:r>
            <a:r>
              <a:rPr lang="en-US" sz="2000" b="1" dirty="0">
                <a:solidFill>
                  <a:srgbClr val="002060"/>
                </a:solidFill>
                <a:latin typeface="Times New Roman" panose="02020603050405020304" pitchFamily="18" charset="0"/>
                <a:ea typeface="Calibri"/>
                <a:cs typeface="Times New Roman" panose="02020603050405020304" pitchFamily="18" charset="0"/>
              </a:rPr>
              <a:t>:</a:t>
            </a:r>
            <a:r>
              <a:rPr lang="ru-RU" sz="2000" b="1" dirty="0">
                <a:solidFill>
                  <a:srgbClr val="002060"/>
                </a:solidFill>
                <a:latin typeface="Times New Roman" panose="02020603050405020304" pitchFamily="18" charset="0"/>
                <a:ea typeface="Calibri"/>
                <a:cs typeface="Times New Roman" panose="02020603050405020304" pitchFamily="18" charset="0"/>
              </a:rPr>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2000" dirty="0">
                <a:solidFill>
                  <a:srgbClr val="002060"/>
                </a:solidFill>
                <a:latin typeface="Times New Roman" panose="02020603050405020304" pitchFamily="18" charset="0"/>
                <a:ea typeface="Calibri"/>
                <a:cs typeface="Times New Roman" panose="02020603050405020304" pitchFamily="18" charset="0"/>
              </a:rPr>
              <a:t/>
            </a:r>
            <a:br>
              <a:rPr lang="ru-RU" sz="2000" dirty="0">
                <a:solidFill>
                  <a:srgbClr val="002060"/>
                </a:solidFill>
                <a:latin typeface="Times New Roman" panose="02020603050405020304" pitchFamily="18" charset="0"/>
                <a:ea typeface="Calibri"/>
                <a:cs typeface="Times New Roman" panose="02020603050405020304" pitchFamily="18" charset="0"/>
              </a:rPr>
            </a:br>
            <a:r>
              <a:rPr lang="en-US" sz="1600" b="1" dirty="0">
                <a:solidFill>
                  <a:srgbClr val="002060"/>
                </a:solidFill>
                <a:latin typeface="Times New Roman" panose="02020603050405020304" pitchFamily="18" charset="0"/>
                <a:ea typeface="Calibri"/>
                <a:cs typeface="Times New Roman" panose="02020603050405020304" pitchFamily="18" charset="0"/>
              </a:rPr>
              <a:t>1</a:t>
            </a:r>
            <a:r>
              <a:rPr lang="ru-RU" sz="2000" dirty="0">
                <a:solidFill>
                  <a:srgbClr val="002060"/>
                </a:solidFill>
                <a:latin typeface="Times New Roman" panose="02020603050405020304" pitchFamily="18" charset="0"/>
                <a:ea typeface="Calibri"/>
                <a:cs typeface="Times New Roman" panose="02020603050405020304" pitchFamily="18" charset="0"/>
              </a:rPr>
              <a:t>.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федеральное образовательное пространство для воспитания и развития дошкольников;</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2. </a:t>
            </a:r>
            <a:r>
              <a:rPr lang="ru-RU" sz="2000" b="1" dirty="0">
                <a:solidFill>
                  <a:srgbClr val="002060"/>
                </a:solidFill>
                <a:latin typeface="Times New Roman" panose="02020603050405020304" pitchFamily="18" charset="0"/>
                <a:ea typeface="Calibri"/>
                <a:cs typeface="Times New Roman" panose="02020603050405020304" pitchFamily="18" charset="0"/>
              </a:rPr>
              <a:t>Обеспечить детям и родителям равные и качественные условия дошкольного образования на всей территории России;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3.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4. </a:t>
            </a:r>
            <a:r>
              <a:rPr lang="ru-RU" sz="2000" b="1" dirty="0">
                <a:solidFill>
                  <a:srgbClr val="002060"/>
                </a:solidFill>
                <a:latin typeface="Times New Roman" panose="02020603050405020304" pitchFamily="18" charset="0"/>
                <a:ea typeface="Calibri"/>
                <a:cs typeface="Times New Roman" panose="02020603050405020304" pitchFamily="18" charset="0"/>
              </a:rPr>
              <a:t>Воспитывать и развивать ребенка с активной гражданской позицией, патриотическими взглядами и ценностями</a:t>
            </a:r>
            <a:r>
              <a:rPr lang="ru-RU" sz="2000" dirty="0">
                <a:solidFill>
                  <a:srgbClr val="002060"/>
                </a:solidFill>
                <a:latin typeface="Times New Roman" panose="02020603050405020304" pitchFamily="18" charset="0"/>
                <a:ea typeface="Calibri"/>
                <a:cs typeface="Times New Roman" panose="02020603050405020304" pitchFamily="18" charset="0"/>
              </a:rPr>
              <a:t>.</a:t>
            </a:r>
            <a:r>
              <a:rPr lang="ru-RU" sz="1800" dirty="0">
                <a:solidFill>
                  <a:srgbClr val="002060"/>
                </a:solidFill>
                <a:latin typeface="Times New Roman" panose="02020603050405020304" pitchFamily="18" charset="0"/>
                <a:ea typeface="Calibri"/>
                <a:cs typeface="Times New Roman" panose="02020603050405020304" pitchFamily="18" charset="0"/>
              </a:rPr>
              <a:t/>
            </a:r>
            <a:br>
              <a:rPr lang="ru-RU" sz="1800" dirty="0">
                <a:solidFill>
                  <a:srgbClr val="002060"/>
                </a:solidFill>
                <a:latin typeface="Times New Roman" panose="02020603050405020304" pitchFamily="18" charset="0"/>
                <a:ea typeface="Calibri"/>
                <a:cs typeface="Times New Roman" panose="02020603050405020304" pitchFamily="18" charset="0"/>
              </a:rPr>
            </a:b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1039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914400"/>
            <a:ext cx="8153400" cy="6629400"/>
          </a:xfrm>
        </p:spPr>
        <p:txBody>
          <a:bodyPr>
            <a:normAutofit/>
          </a:bodyPr>
          <a:lstStyle/>
          <a:p>
            <a:pPr algn="l"/>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
            </a:r>
            <a:br>
              <a:rPr lang="ru-RU" sz="2000" b="1"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	Основная общеобразовательная программа </a:t>
            </a:r>
            <a:r>
              <a:rPr lang="ru-RU" sz="2000" dirty="0">
                <a:solidFill>
                  <a:srgbClr val="002060"/>
                </a:solidFill>
                <a:latin typeface="Times New Roman" pitchFamily="18" charset="0"/>
                <a:cs typeface="Times New Roman" pitchFamily="18" charset="0"/>
              </a:rPr>
              <a:t>подлежат приведению в соответствие с федеральными основными общеобразовательными программами </a:t>
            </a:r>
            <a:r>
              <a:rPr lang="ru-RU" sz="2000" b="1" dirty="0">
                <a:solidFill>
                  <a:srgbClr val="002060"/>
                </a:solidFill>
                <a:latin typeface="Times New Roman" pitchFamily="18" charset="0"/>
                <a:cs typeface="Times New Roman" pitchFamily="18" charset="0"/>
              </a:rPr>
              <a:t>не позднее 1 сентября 2023 года. </a:t>
            </a:r>
          </a:p>
        </p:txBody>
      </p:sp>
    </p:spTree>
    <p:extLst>
      <p:ext uri="{BB962C8B-B14F-4D97-AF65-F5344CB8AC3E}">
        <p14:creationId xmlns:p14="http://schemas.microsoft.com/office/powerpoint/2010/main" xmlns="" val="276565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7543800" cy="5029200"/>
          </a:xfrm>
        </p:spPr>
        <p:txBody>
          <a:bodyPr>
            <a:normAutofit/>
          </a:bodyPr>
          <a:lstStyle/>
          <a:p>
            <a:endParaRPr lang="ru-RU" sz="2400" b="1" dirty="0">
              <a:solidFill>
                <a:srgbClr val="002060"/>
              </a:solidFill>
              <a:latin typeface="Times New Roman" pitchFamily="18" charset="0"/>
              <a:cs typeface="Times New Roman" pitchFamily="18" charset="0"/>
            </a:endParaRPr>
          </a:p>
        </p:txBody>
      </p:sp>
      <p:grpSp>
        <p:nvGrpSpPr>
          <p:cNvPr id="6" name="Group 499"/>
          <p:cNvGrpSpPr/>
          <p:nvPr/>
        </p:nvGrpSpPr>
        <p:grpSpPr>
          <a:xfrm>
            <a:off x="1143000" y="117567"/>
            <a:ext cx="7924815" cy="6324600"/>
            <a:chOff x="0" y="0"/>
            <a:chExt cx="13438505" cy="7559040"/>
          </a:xfrm>
        </p:grpSpPr>
        <p:pic>
          <p:nvPicPr>
            <p:cNvPr id="7" name="Picture 37"/>
            <p:cNvPicPr/>
            <p:nvPr/>
          </p:nvPicPr>
          <p:blipFill>
            <a:blip r:embed="rId2" cstate="print"/>
            <a:stretch>
              <a:fillRect/>
            </a:stretch>
          </p:blipFill>
          <p:spPr>
            <a:xfrm>
              <a:off x="0" y="0"/>
              <a:ext cx="13438505" cy="7559040"/>
            </a:xfrm>
            <a:prstGeom prst="rect">
              <a:avLst/>
            </a:prstGeom>
          </p:spPr>
        </p:pic>
        <p:pic>
          <p:nvPicPr>
            <p:cNvPr id="8" name="Picture 39"/>
            <p:cNvPicPr/>
            <p:nvPr/>
          </p:nvPicPr>
          <p:blipFill>
            <a:blip r:embed="rId3" cstate="print"/>
            <a:stretch>
              <a:fillRect/>
            </a:stretch>
          </p:blipFill>
          <p:spPr>
            <a:xfrm>
              <a:off x="0" y="0"/>
              <a:ext cx="13438505" cy="7559040"/>
            </a:xfrm>
            <a:prstGeom prst="rect">
              <a:avLst/>
            </a:prstGeom>
          </p:spPr>
        </p:pic>
      </p:grpSp>
    </p:spTree>
    <p:extLst>
      <p:ext uri="{BB962C8B-B14F-4D97-AF65-F5344CB8AC3E}">
        <p14:creationId xmlns:p14="http://schemas.microsoft.com/office/powerpoint/2010/main" xmlns="" val="704726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49962"/>
          </a:xfrm>
        </p:spPr>
        <p:txBody>
          <a:bodyPr>
            <a:normAutofit/>
          </a:bodyPr>
          <a:lstStyle/>
          <a:p>
            <a:endParaRPr lang="ru-RU" sz="1800" dirty="0">
              <a:solidFill>
                <a:srgbClr val="7030A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xmlns="" val="199043646"/>
              </p:ext>
            </p:extLst>
          </p:nvPr>
        </p:nvGraphicFramePr>
        <p:xfrm>
          <a:off x="457200" y="533401"/>
          <a:ext cx="8153400" cy="5791199"/>
        </p:xfrm>
        <a:graphic>
          <a:graphicData uri="http://schemas.openxmlformats.org/drawingml/2006/table">
            <a:tbl>
              <a:tblPr firstRow="1" firstCol="1" bandRow="1">
                <a:tableStyleId>{5C22544A-7EE6-4342-B048-85BDC9FD1C3A}</a:tableStyleId>
              </a:tblPr>
              <a:tblGrid>
                <a:gridCol w="617619">
                  <a:extLst>
                    <a:ext uri="{9D8B030D-6E8A-4147-A177-3AD203B41FA5}">
                      <a16:colId xmlns:a16="http://schemas.microsoft.com/office/drawing/2014/main" xmlns="" val="20000"/>
                    </a:ext>
                  </a:extLst>
                </a:gridCol>
                <a:gridCol w="3643724">
                  <a:extLst>
                    <a:ext uri="{9D8B030D-6E8A-4147-A177-3AD203B41FA5}">
                      <a16:colId xmlns:a16="http://schemas.microsoft.com/office/drawing/2014/main" xmlns="" val="20001"/>
                    </a:ext>
                  </a:extLst>
                </a:gridCol>
                <a:gridCol w="3892057">
                  <a:extLst>
                    <a:ext uri="{9D8B030D-6E8A-4147-A177-3AD203B41FA5}">
                      <a16:colId xmlns:a16="http://schemas.microsoft.com/office/drawing/2014/main" xmlns="" val="20002"/>
                    </a:ext>
                  </a:extLst>
                </a:gridCol>
              </a:tblGrid>
              <a:tr h="662672">
                <a:tc>
                  <a:txBody>
                    <a:bodyPr/>
                    <a:lstStyle/>
                    <a:p>
                      <a:pPr algn="just">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Было</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Стало</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1201461">
                <a:tc>
                  <a:txBody>
                    <a:bodyPr/>
                    <a:lstStyle/>
                    <a:p>
                      <a:pPr algn="just">
                        <a:lnSpc>
                          <a:spcPct val="115000"/>
                        </a:lnSpc>
                        <a:spcAft>
                          <a:spcPts val="0"/>
                        </a:spcAft>
                      </a:pPr>
                      <a:r>
                        <a:rPr lang="ru-RU" sz="1200">
                          <a:effectLst/>
                        </a:rPr>
                        <a:t>п 1.7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является основой для разработки вариативных примерных образовательных программ дошкольного 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является основой для разработки </a:t>
                      </a:r>
                      <a:r>
                        <a:rPr lang="ru-RU" sz="1400" u="sng" dirty="0">
                          <a:solidFill>
                            <a:srgbClr val="002060"/>
                          </a:solidFill>
                          <a:effectLst/>
                          <a:latin typeface="Times New Roman" pitchFamily="18" charset="0"/>
                          <a:cs typeface="Times New Roman" pitchFamily="18" charset="0"/>
                        </a:rPr>
                        <a:t>федеральной образовательной программы дошкольного 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1"/>
                  </a:ext>
                </a:extLst>
              </a:tr>
              <a:tr h="1201461">
                <a:tc>
                  <a:txBody>
                    <a:bodyPr/>
                    <a:lstStyle/>
                    <a:p>
                      <a:pPr algn="just">
                        <a:lnSpc>
                          <a:spcPct val="115000"/>
                        </a:lnSpc>
                        <a:spcAft>
                          <a:spcPts val="0"/>
                        </a:spcAft>
                      </a:pPr>
                      <a:r>
                        <a:rPr lang="ru-RU" sz="1200" dirty="0">
                          <a:effectLst/>
                        </a:rPr>
                        <a:t>п 2.5</a:t>
                      </a:r>
                      <a:endParaRPr lang="ru-RU" sz="11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с учетом Примерных программ</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a:t>
                      </a:r>
                      <a:r>
                        <a:rPr lang="ru-RU" sz="1400" u="sng" dirty="0">
                          <a:solidFill>
                            <a:srgbClr val="002060"/>
                          </a:solidFill>
                          <a:effectLst/>
                          <a:latin typeface="Times New Roman" pitchFamily="18" charset="0"/>
                          <a:cs typeface="Times New Roman" pitchFamily="18" charset="0"/>
                        </a:rPr>
                        <a:t>ФОП ДО</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2"/>
                  </a:ext>
                </a:extLst>
              </a:tr>
              <a:tr h="2725605">
                <a:tc>
                  <a:txBody>
                    <a:bodyPr/>
                    <a:lstStyle/>
                    <a:p>
                      <a:pPr algn="just">
                        <a:lnSpc>
                          <a:spcPct val="115000"/>
                        </a:lnSpc>
                        <a:spcAft>
                          <a:spcPts val="0"/>
                        </a:spcAft>
                      </a:pPr>
                      <a:r>
                        <a:rPr lang="ru-RU" sz="1200">
                          <a:effectLst/>
                        </a:rPr>
                        <a:t>п 2.6</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Содержание Программы должно обеспечивать развитие личности, мотивации и способностей детей в различных видах деятельности и охватывать следующие структурные единицы, представляющие определенные направления развития и образования детей (далее - образовательные области)</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marL="285750" indent="-285750" algn="just">
                        <a:lnSpc>
                          <a:spcPct val="115000"/>
                        </a:lnSpc>
                        <a:spcAft>
                          <a:spcPts val="0"/>
                        </a:spcAft>
                        <a:buFont typeface="Arial" panose="020B0604020202020204" pitchFamily="34" charset="0"/>
                        <a:buChar char="•"/>
                      </a:pPr>
                      <a:r>
                        <a:rPr lang="ru-RU" sz="1400" dirty="0">
                          <a:solidFill>
                            <a:srgbClr val="002060"/>
                          </a:solidFill>
                          <a:effectLst/>
                          <a:latin typeface="Times New Roman" pitchFamily="18" charset="0"/>
                          <a:cs typeface="Times New Roman" pitchFamily="18" charset="0"/>
                        </a:rPr>
                        <a:t>Содержание ООП ДО должно обеспечивать </a:t>
                      </a:r>
                      <a:r>
                        <a:rPr lang="ru-RU" sz="1400" u="sng" dirty="0">
                          <a:solidFill>
                            <a:srgbClr val="002060"/>
                          </a:solidFill>
                          <a:effectLst/>
                          <a:latin typeface="Times New Roman" pitchFamily="18" charset="0"/>
                          <a:cs typeface="Times New Roman" pitchFamily="18" charset="0"/>
                        </a:rPr>
                        <a:t>физическое и психическое развитие ребенка в различных видах деятельности </a:t>
                      </a:r>
                      <a:r>
                        <a:rPr lang="ru-RU" sz="1400" dirty="0">
                          <a:solidFill>
                            <a:srgbClr val="002060"/>
                          </a:solidFill>
                          <a:effectLst/>
                          <a:latin typeface="Times New Roman" pitchFamily="18" charset="0"/>
                          <a:cs typeface="Times New Roman" pitchFamily="18" charset="0"/>
                        </a:rPr>
                        <a:t>и охватывать следующие структурные единицы, представляющие </a:t>
                      </a:r>
                      <a:r>
                        <a:rPr lang="ru-RU" sz="1400" u="sng" dirty="0">
                          <a:solidFill>
                            <a:srgbClr val="002060"/>
                          </a:solidFill>
                          <a:effectLst/>
                          <a:latin typeface="Times New Roman" pitchFamily="18" charset="0"/>
                          <a:cs typeface="Times New Roman" pitchFamily="18" charset="0"/>
                        </a:rPr>
                        <a:t>определенные направления обучения</a:t>
                      </a:r>
                      <a:r>
                        <a:rPr lang="ru-RU" sz="1400" dirty="0">
                          <a:solidFill>
                            <a:srgbClr val="002060"/>
                          </a:solidFill>
                          <a:effectLst/>
                          <a:latin typeface="Times New Roman" pitchFamily="18" charset="0"/>
                          <a:cs typeface="Times New Roman" pitchFamily="18" charset="0"/>
                        </a:rPr>
                        <a:t> и </a:t>
                      </a:r>
                      <a:r>
                        <a:rPr lang="ru-RU" sz="1400" u="sng" dirty="0">
                          <a:solidFill>
                            <a:srgbClr val="002060"/>
                          </a:solidFill>
                          <a:effectLst/>
                          <a:latin typeface="Times New Roman" pitchFamily="18" charset="0"/>
                          <a:cs typeface="Times New Roman" pitchFamily="18" charset="0"/>
                        </a:rPr>
                        <a:t>воспитания</a:t>
                      </a:r>
                      <a:r>
                        <a:rPr lang="ru-RU" sz="1400" dirty="0">
                          <a:solidFill>
                            <a:srgbClr val="002060"/>
                          </a:solidFill>
                          <a:effectLst/>
                          <a:latin typeface="Times New Roman" pitchFamily="18" charset="0"/>
                          <a:cs typeface="Times New Roman" pitchFamily="18" charset="0"/>
                        </a:rPr>
                        <a:t> (далее – образовательные области)</a:t>
                      </a:r>
                      <a:r>
                        <a:rPr lang="ru-RU" sz="1400" dirty="0">
                          <a:solidFill>
                            <a:srgbClr val="002060"/>
                          </a:solidFill>
                          <a:latin typeface="Times New Roman" pitchFamily="18" charset="0"/>
                          <a:cs typeface="Times New Roman" pitchFamily="18" charset="0"/>
                        </a:rPr>
                        <a:t> </a:t>
                      </a:r>
                    </a:p>
                    <a:p>
                      <a:pPr marL="285750" indent="-285750" algn="just">
                        <a:lnSpc>
                          <a:spcPct val="115000"/>
                        </a:lnSpc>
                        <a:spcAft>
                          <a:spcPts val="0"/>
                        </a:spcAft>
                        <a:buFont typeface="Arial" panose="020B0604020202020204" pitchFamily="34" charset="0"/>
                        <a:buChar char="•"/>
                      </a:pPr>
                      <a:r>
                        <a:rPr lang="ru-RU" sz="1400" dirty="0">
                          <a:solidFill>
                            <a:srgbClr val="002060"/>
                          </a:solidFill>
                          <a:latin typeface="Times New Roman" pitchFamily="18" charset="0"/>
                          <a:cs typeface="Times New Roman" pitchFamily="18" charset="0"/>
                        </a:rPr>
                        <a:t>Перечень образовательных областей не изменился, однако </a:t>
                      </a:r>
                      <a:r>
                        <a:rPr lang="ru-RU" sz="1400" b="1" dirty="0">
                          <a:solidFill>
                            <a:srgbClr val="002060"/>
                          </a:solidFill>
                          <a:latin typeface="Times New Roman" pitchFamily="18" charset="0"/>
                          <a:cs typeface="Times New Roman" pitchFamily="18" charset="0"/>
                        </a:rPr>
                        <a:t>расширено и конкретизировано содержание образовательных областей; </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3947497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0" y="1143000"/>
            <a:ext cx="7315200" cy="3808735"/>
          </a:xfrm>
          <a:prstGeom prst="rect">
            <a:avLst/>
          </a:prstGeom>
        </p:spPr>
        <p:txBody>
          <a:bodyPr wrap="square">
            <a:spAutoFit/>
          </a:bodyPr>
          <a:lstStyle/>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Ключевые изменения во ФГОС ДО:</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2.6:</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перечень образовательных областей не изменился, однако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расширено и конкретизировано содержание образовательных областей</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2.7:</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частично изменен перечень детских видов деятельности</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на этапах младенчества, раннего и дошкольного детства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2.10</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уточнено, что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содержание и планируемые результаты ООП должны быть не ниже содержания и планируемых результатов ФОП ДО</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779598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74638"/>
            <a:ext cx="7772400" cy="5897562"/>
          </a:xfrm>
        </p:spPr>
        <p:txBody>
          <a:bodyPr>
            <a:normAutofit/>
          </a:bodyPr>
          <a:lstStyle/>
          <a:p>
            <a:pPr algn="l"/>
            <a:r>
              <a:rPr lang="ru-RU" sz="1800" b="1" dirty="0">
                <a:solidFill>
                  <a:srgbClr val="002060"/>
                </a:solidFill>
                <a:latin typeface="Times New Roman" pitchFamily="18" charset="0"/>
                <a:cs typeface="Times New Roman" pitchFamily="18" charset="0"/>
              </a:rPr>
              <a:t>п. 2.11</a:t>
            </a:r>
            <a:r>
              <a:rPr lang="ru-RU" sz="1800" dirty="0">
                <a:solidFill>
                  <a:srgbClr val="002060"/>
                </a:solidFill>
                <a:latin typeface="Times New Roman" pitchFamily="18" charset="0"/>
                <a:cs typeface="Times New Roman" pitchFamily="18" charset="0"/>
              </a:rPr>
              <a:t>: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a:t>
            </a:r>
            <a:r>
              <a:rPr lang="ru-RU" sz="1800" b="1" dirty="0">
                <a:solidFill>
                  <a:srgbClr val="002060"/>
                </a:solidFill>
                <a:latin typeface="Times New Roman" pitchFamily="18" charset="0"/>
                <a:cs typeface="Times New Roman" pitchFamily="18" charset="0"/>
              </a:rPr>
              <a:t>Федеральной образовательной программой</a:t>
            </a:r>
            <a:r>
              <a:rPr lang="ru-RU" sz="1800" dirty="0">
                <a:solidFill>
                  <a:srgbClr val="002060"/>
                </a:solidFill>
                <a:latin typeface="Times New Roman" pitchFamily="18" charset="0"/>
                <a:cs typeface="Times New Roman" pitchFamily="18" charset="0"/>
              </a:rPr>
              <a:t> и с учетом используемых методических пособий, обеспечивающих реализацию данного содержания;</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2.12</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обязательная часть программы должна соответствовать ФОП ДО, и может оформляться в виде ссылки на ФОП;</a:t>
            </a: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2.13</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в краткой презентации ООП ДО</a:t>
            </a:r>
            <a:r>
              <a:rPr lang="ru-RU" sz="1800" dirty="0">
                <a:solidFill>
                  <a:srgbClr val="002060"/>
                </a:solidFill>
                <a:latin typeface="Times New Roman" pitchFamily="18" charset="0"/>
                <a:cs typeface="Times New Roman" pitchFamily="18" charset="0"/>
              </a:rPr>
              <a:t>, помимо прочего (см. ФГОС ДО), </a:t>
            </a:r>
            <a:r>
              <a:rPr lang="ru-RU" sz="1800" b="1" dirty="0">
                <a:solidFill>
                  <a:srgbClr val="002060"/>
                </a:solidFill>
                <a:latin typeface="Times New Roman" pitchFamily="18" charset="0"/>
                <a:cs typeface="Times New Roman" pitchFamily="18" charset="0"/>
              </a:rPr>
              <a:t>должна быть представлена ссылка на ФОП ДО;</a:t>
            </a:r>
            <a:r>
              <a:rPr lang="ru-RU" sz="1800" dirty="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589422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914400"/>
            <a:ext cx="6934200" cy="4343400"/>
          </a:xfrm>
        </p:spPr>
        <p:txBody>
          <a:bodyPr>
            <a:normAutofit/>
          </a:bodyPr>
          <a:lstStyle/>
          <a:p>
            <a:pPr algn="l"/>
            <a:r>
              <a:rPr lang="ru-RU" sz="1800" b="1" dirty="0">
                <a:solidFill>
                  <a:srgbClr val="002060"/>
                </a:solidFill>
                <a:latin typeface="Times New Roman" pitchFamily="18" charset="0"/>
                <a:cs typeface="Times New Roman" pitchFamily="18" charset="0"/>
              </a:rPr>
              <a:t>п. 3.2.9</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максимально допустимый объем образовательной нагрузки</a:t>
            </a:r>
            <a:r>
              <a:rPr lang="ru-RU" sz="1800" dirty="0">
                <a:solidFill>
                  <a:srgbClr val="002060"/>
                </a:solidFill>
                <a:latin typeface="Times New Roman" pitchFamily="18" charset="0"/>
                <a:cs typeface="Times New Roman" pitchFamily="18" charset="0"/>
              </a:rPr>
              <a:t> приведен в соответствие с действующими СанПиН; </a:t>
            </a:r>
            <a:r>
              <a:rPr lang="en-US" sz="1800" dirty="0">
                <a:solidFill>
                  <a:srgbClr val="002060"/>
                </a:solidFill>
                <a:latin typeface="Times New Roman" pitchFamily="18" charset="0"/>
                <a:cs typeface="Times New Roman" pitchFamily="18" charset="0"/>
              </a:rPr>
              <a:t/>
            </a:r>
            <a:br>
              <a:rPr lang="en-US"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4.6</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включены целевые ориентиры образования в младенческом возрасте</a:t>
            </a:r>
            <a:r>
              <a:rPr lang="ru-RU" sz="1800" dirty="0">
                <a:solidFill>
                  <a:srgbClr val="002060"/>
                </a:solidFill>
                <a:latin typeface="Times New Roman" pitchFamily="18" charset="0"/>
                <a:cs typeface="Times New Roman" pitchFamily="18" charset="0"/>
              </a:rPr>
              <a:t>, а также </a:t>
            </a:r>
            <a:r>
              <a:rPr lang="ru-RU" sz="1800" b="1" dirty="0">
                <a:solidFill>
                  <a:srgbClr val="002060"/>
                </a:solidFill>
                <a:latin typeface="Times New Roman" pitchFamily="18" charset="0"/>
                <a:cs typeface="Times New Roman" pitchFamily="18" charset="0"/>
              </a:rPr>
              <a:t>расширены целевые ориентиры</a:t>
            </a:r>
            <a:r>
              <a:rPr lang="ru-RU" sz="1800" dirty="0">
                <a:solidFill>
                  <a:srgbClr val="002060"/>
                </a:solidFill>
                <a:latin typeface="Times New Roman" pitchFamily="18" charset="0"/>
                <a:cs typeface="Times New Roman" pitchFamily="18" charset="0"/>
              </a:rPr>
              <a:t> в раннем возрасте и на этапе завершения дошкольного образования; </a:t>
            </a:r>
            <a:br>
              <a:rPr lang="ru-RU" sz="1800" dirty="0">
                <a:solidFill>
                  <a:srgbClr val="002060"/>
                </a:solidFill>
                <a:latin typeface="Times New Roman" pitchFamily="18" charset="0"/>
                <a:cs typeface="Times New Roman" pitchFamily="18" charset="0"/>
              </a:rPr>
            </a:br>
            <a:endParaRPr lang="ru-RU" sz="1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277017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1362"/>
          </a:xfrm>
        </p:spPr>
        <p:txBody>
          <a:bodyPr>
            <a:normAutofit/>
          </a:bodyPr>
          <a:lstStyle/>
          <a:p>
            <a:pPr>
              <a:lnSpc>
                <a:spcPct val="115000"/>
              </a:lnSpc>
            </a:pPr>
            <a:r>
              <a:rPr lang="ru-RU" sz="2800" b="1" dirty="0">
                <a:solidFill>
                  <a:srgbClr val="002060"/>
                </a:solidFill>
                <a:latin typeface="Times New Roman" pitchFamily="18" charset="0"/>
                <a:cs typeface="Times New Roman" pitchFamily="18" charset="0"/>
              </a:rPr>
              <a:t>Федеральная образовательная программа</a:t>
            </a:r>
            <a:r>
              <a:rPr lang="ru-RU" sz="2800" b="1" dirty="0">
                <a:latin typeface="Times New Roman"/>
                <a:ea typeface="Calibri"/>
                <a:cs typeface="Times New Roman"/>
              </a:rPr>
              <a:t> </a:t>
            </a:r>
            <a:r>
              <a:rPr lang="ru-RU" sz="2800" b="1" dirty="0">
                <a:solidFill>
                  <a:srgbClr val="002060"/>
                </a:solidFill>
                <a:latin typeface="Times New Roman"/>
                <a:ea typeface="Calibri"/>
                <a:cs typeface="Times New Roman"/>
              </a:rPr>
              <a:t>соответствует ФГОС ДО.</a:t>
            </a:r>
            <a:r>
              <a:rPr lang="ru-RU" sz="2400" dirty="0">
                <a:solidFill>
                  <a:srgbClr val="002060"/>
                </a:solidFill>
                <a:ea typeface="Calibri"/>
                <a:cs typeface="Times New Roman"/>
              </a:rPr>
              <a:t/>
            </a:r>
            <a:br>
              <a:rPr lang="ru-RU" sz="2400" dirty="0">
                <a:solidFill>
                  <a:srgbClr val="002060"/>
                </a:solidFill>
                <a:ea typeface="Calibri"/>
                <a:cs typeface="Times New Roman"/>
              </a:rPr>
            </a:br>
            <a:endParaRPr lang="ru-RU" sz="2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060886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8077200" cy="5867400"/>
          </a:xfrm>
        </p:spPr>
        <p:txBody>
          <a:bodyPr>
            <a:normAutofit fontScale="90000"/>
          </a:bodyPr>
          <a:lstStyle/>
          <a:p>
            <a:pPr algn="l"/>
            <a:r>
              <a:rPr lang="ru-RU" sz="2000" b="1" dirty="0">
                <a:solidFill>
                  <a:srgbClr val="002060"/>
                </a:solidFill>
                <a:latin typeface="Times New Roman" pitchFamily="18" charset="0"/>
                <a:cs typeface="Times New Roman" pitchFamily="18" charset="0"/>
              </a:rPr>
              <a:t>Принципы ФОП ДО: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Ребенок </a:t>
            </a:r>
            <a:r>
              <a:rPr lang="ru-RU" sz="2000" dirty="0">
                <a:solidFill>
                  <a:srgbClr val="002060"/>
                </a:solidFill>
                <a:latin typeface="Times New Roman" pitchFamily="18" charset="0"/>
                <a:cs typeface="Times New Roman" pitchFamily="18" charset="0"/>
              </a:rPr>
              <a:t>– участник образовательных отношений, который полноценно проживает все этапы детства.</a:t>
            </a:r>
            <a:r>
              <a:rPr lang="en-US" sz="2000" dirty="0">
                <a:solidFill>
                  <a:srgbClr val="002060"/>
                </a:solidFill>
                <a:latin typeface="Times New Roman" pitchFamily="18" charset="0"/>
                <a:cs typeface="Times New Roman" pitchFamily="18" charset="0"/>
              </a:rPr>
              <a:t/>
            </a:r>
            <a:br>
              <a:rPr lang="en-US"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Педагоги должны: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выстраивать образовательную деятельность на основе индивидуальных особенностей каждого ребенка;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сотрудничество родителей и детей, совершеннолетних членов семьи, которые принимают участие в их воспитании;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поддерживать инициативу детей в различных видах деятельности</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приобщать их к социокультурным нормам, традициям семьи, общества и государства;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формировать познавательные интересы и  познавательные действия в различных видах деятельности;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учитывать этнокультурную ситуацию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возрастную адекватность дошкольного образования, когда условия, требования, методы соответствуют возрасту и особенностям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организовывать сотрудничество ДОО с семьей</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636882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53400" cy="5791200"/>
          </a:xfrm>
        </p:spPr>
        <p:txBody>
          <a:bodyPr>
            <a:normAutofit/>
          </a:bodyPr>
          <a:lstStyle/>
          <a:p>
            <a:r>
              <a:rPr lang="ru-RU" sz="2000" b="1" dirty="0">
                <a:solidFill>
                  <a:srgbClr val="002060"/>
                </a:solidFill>
                <a:latin typeface="Times New Roman" pitchFamily="18" charset="0"/>
                <a:cs typeface="Times New Roman" pitchFamily="18" charset="0"/>
              </a:rPr>
              <a:t>Планируемые результаты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Характеристики возможных достижений ребенка*  даны детально.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младенческом возрасте – </a:t>
            </a:r>
            <a:r>
              <a:rPr lang="ru-RU" sz="2000" u="sng" dirty="0">
                <a:solidFill>
                  <a:srgbClr val="002060"/>
                </a:solidFill>
                <a:latin typeface="Times New Roman" pitchFamily="18" charset="0"/>
                <a:cs typeface="Times New Roman" pitchFamily="18" charset="0"/>
                <a:hlinkClick r:id="rId2"/>
              </a:rPr>
              <a:t>к одному году</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раннем возрасте – </a:t>
            </a:r>
            <a:r>
              <a:rPr lang="ru-RU" sz="2000" u="sng" dirty="0">
                <a:solidFill>
                  <a:srgbClr val="002060"/>
                </a:solidFill>
                <a:latin typeface="Times New Roman" pitchFamily="18" charset="0"/>
                <a:cs typeface="Times New Roman" pitchFamily="18" charset="0"/>
                <a:hlinkClick r:id="rId3"/>
              </a:rPr>
              <a:t>к трем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дошкольном возрасте: к </a:t>
            </a:r>
            <a:r>
              <a:rPr lang="ru-RU" sz="2000" u="sng" dirty="0">
                <a:solidFill>
                  <a:srgbClr val="002060"/>
                </a:solidFill>
                <a:latin typeface="Times New Roman" pitchFamily="18" charset="0"/>
                <a:cs typeface="Times New Roman" pitchFamily="18" charset="0"/>
                <a:hlinkClick r:id="rId4"/>
              </a:rPr>
              <a:t>четырем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5"/>
              </a:rPr>
              <a:t>пяти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6"/>
              </a:rPr>
              <a:t>шести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К концу дошкольного возраста – </a:t>
            </a:r>
            <a:r>
              <a:rPr lang="ru-RU" sz="2000" u="sng" dirty="0">
                <a:solidFill>
                  <a:srgbClr val="002060"/>
                </a:solidFill>
                <a:latin typeface="Times New Roman" pitchFamily="18" charset="0"/>
                <a:cs typeface="Times New Roman" pitchFamily="18" charset="0"/>
                <a:hlinkClick r:id="rId7"/>
              </a:rPr>
              <a:t>на этапе завершения освоения</a:t>
            </a:r>
            <a:r>
              <a:rPr lang="ru-RU" sz="2000" u="sng" dirty="0">
                <a:solidFill>
                  <a:srgbClr val="002060"/>
                </a:solidFill>
                <a:latin typeface="Times New Roman" pitchFamily="18" charset="0"/>
                <a:cs typeface="Times New Roman" pitchFamily="18" charset="0"/>
              </a:rPr>
              <a:t/>
            </a:r>
            <a:br>
              <a:rPr lang="ru-RU" sz="2000" u="sng"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Планируемые результаты в младенческом, раннем, дошкольном возрасте (к 4-м, к 5- </a:t>
            </a:r>
            <a:r>
              <a:rPr lang="ru-RU" sz="2000" dirty="0" err="1">
                <a:solidFill>
                  <a:srgbClr val="002060"/>
                </a:solidFill>
                <a:latin typeface="Times New Roman" pitchFamily="18" charset="0"/>
                <a:cs typeface="Times New Roman" pitchFamily="18" charset="0"/>
              </a:rPr>
              <a:t>ти</a:t>
            </a:r>
            <a:r>
              <a:rPr lang="ru-RU" sz="2000" dirty="0">
                <a:solidFill>
                  <a:srgbClr val="002060"/>
                </a:solidFill>
                <a:latin typeface="Times New Roman" pitchFamily="18" charset="0"/>
                <a:cs typeface="Times New Roman" pitchFamily="18" charset="0"/>
              </a:rPr>
              <a:t>, к 6-ти годам) и к моменту завершения освоения ФОП </a:t>
            </a:r>
            <a:r>
              <a:rPr lang="ru-RU" sz="2000" b="1" dirty="0">
                <a:solidFill>
                  <a:srgbClr val="002060"/>
                </a:solidFill>
                <a:latin typeface="Times New Roman" pitchFamily="18" charset="0"/>
                <a:cs typeface="Times New Roman" pitchFamily="18" charset="0"/>
              </a:rPr>
              <a:t>представлены, дополнены и конкретизированы,</a:t>
            </a:r>
            <a:r>
              <a:rPr lang="ru-RU" sz="2000" dirty="0">
                <a:solidFill>
                  <a:srgbClr val="002060"/>
                </a:solidFill>
                <a:latin typeface="Times New Roman" pitchFamily="18" charset="0"/>
                <a:cs typeface="Times New Roman" pitchFamily="18" charset="0"/>
              </a:rPr>
              <a:t> с учетом цели и задач дошкольного образования;</a:t>
            </a:r>
          </a:p>
        </p:txBody>
      </p:sp>
    </p:spTree>
    <p:extLst>
      <p:ext uri="{BB962C8B-B14F-4D97-AF65-F5344CB8AC3E}">
        <p14:creationId xmlns:p14="http://schemas.microsoft.com/office/powerpoint/2010/main" xmlns="" val="2696452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457200"/>
            <a:ext cx="7857067" cy="5638799"/>
          </a:xfrm>
        </p:spPr>
        <p:txBody>
          <a:bodyPr>
            <a:normAutofit/>
          </a:bodyPr>
          <a:lstStyle/>
          <a:p>
            <a:pPr algn="l">
              <a:spcBef>
                <a:spcPts val="0"/>
              </a:spcBef>
            </a:pPr>
            <a:r>
              <a:rPr lang="ru-RU" sz="2000" dirty="0">
                <a:solidFill>
                  <a:srgbClr val="002060"/>
                </a:solidFill>
                <a:latin typeface="Times New Roman" panose="02020603050405020304" pitchFamily="18" charset="0"/>
                <a:cs typeface="Times New Roman" panose="02020603050405020304" pitchFamily="18" charset="0"/>
              </a:rPr>
              <a:t>Содержание и планируемые результаты в ДОО должны быть не ниже прописанных в ФОП ДО!</a:t>
            </a:r>
            <a:br>
              <a:rPr lang="ru-RU" sz="2000" dirty="0">
                <a:solidFill>
                  <a:srgbClr val="002060"/>
                </a:solidFill>
                <a:latin typeface="Times New Roman" panose="02020603050405020304" pitchFamily="18" charset="0"/>
                <a:cs typeface="Times New Roman" panose="02020603050405020304" pitchFamily="18" charset="0"/>
              </a:rPr>
            </a:br>
            <a:r>
              <a:rPr lang="ru-RU" sz="1800" dirty="0">
                <a:solidFill>
                  <a:srgbClr val="002060"/>
                </a:solidFill>
                <a:latin typeface="Times New Roman" panose="02020603050405020304" pitchFamily="18" charset="0"/>
                <a:cs typeface="Times New Roman" panose="02020603050405020304" pitchFamily="18" charset="0"/>
              </a:rPr>
              <a:t/>
            </a:r>
            <a:br>
              <a:rPr lang="ru-RU" sz="1800"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Планируемые результаты должны быть по каждой возрастной группе. Подбор соответствующих диагностических методик – на усмотрение организации! Главное – </a:t>
            </a:r>
            <a:r>
              <a:rPr lang="ru-RU" sz="2000" b="1" u="sng" dirty="0">
                <a:solidFill>
                  <a:srgbClr val="002060"/>
                </a:solidFill>
                <a:latin typeface="Times New Roman" panose="02020603050405020304" pitchFamily="18" charset="0"/>
                <a:cs typeface="Times New Roman" panose="02020603050405020304" pitchFamily="18" charset="0"/>
              </a:rPr>
              <a:t>наблюдение.</a:t>
            </a:r>
            <a:br>
              <a:rPr lang="ru-RU" sz="2000" b="1" u="sng" dirty="0">
                <a:solidFill>
                  <a:srgbClr val="002060"/>
                </a:solidFill>
                <a:latin typeface="Times New Roman" panose="02020603050405020304" pitchFamily="18" charset="0"/>
                <a:cs typeface="Times New Roman" panose="02020603050405020304" pitchFamily="18" charset="0"/>
              </a:rPr>
            </a:br>
            <a:r>
              <a:rPr lang="ru-RU" sz="1800" b="1" u="sng" dirty="0">
                <a:solidFill>
                  <a:srgbClr val="002060"/>
                </a:solidFill>
                <a:latin typeface="Times New Roman" panose="02020603050405020304" pitchFamily="18" charset="0"/>
                <a:cs typeface="Times New Roman" panose="02020603050405020304" pitchFamily="18" charset="0"/>
              </a:rPr>
              <a:t/>
            </a:r>
            <a:br>
              <a:rPr lang="ru-RU" sz="1800" b="1" u="sng"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Количество диагностики и время проведения </a:t>
            </a:r>
            <a:r>
              <a:rPr lang="ru-RU" sz="2000" b="1" dirty="0">
                <a:solidFill>
                  <a:srgbClr val="002060"/>
                </a:solidFill>
                <a:latin typeface="Times New Roman" panose="02020603050405020304" pitchFamily="18" charset="0"/>
                <a:cs typeface="Times New Roman" panose="02020603050405020304" pitchFamily="18" charset="0"/>
              </a:rPr>
              <a:t>определяет сама организация.</a:t>
            </a:r>
            <a:r>
              <a:rPr lang="en-US" sz="2000" b="1" dirty="0">
                <a:solidFill>
                  <a:srgbClr val="002060"/>
                </a:solidFill>
                <a:latin typeface="Times New Roman" panose="02020603050405020304" pitchFamily="18" charset="0"/>
                <a:cs typeface="Times New Roman" panose="02020603050405020304" pitchFamily="18" charset="0"/>
              </a:rPr>
              <a:t/>
            </a:r>
            <a:br>
              <a:rPr lang="en-US"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По новым требованиям – отсутствует диагностика целевых ориентиров и педагога-психолога</a:t>
            </a:r>
            <a:r>
              <a:rPr lang="ru-RU" sz="3200" b="1" dirty="0"/>
              <a:t/>
            </a:r>
            <a:br>
              <a:rPr lang="ru-RU" sz="3200" b="1" dirty="0"/>
            </a:br>
            <a:endParaRPr lang="ru-RU" sz="3200" dirty="0"/>
          </a:p>
        </p:txBody>
      </p:sp>
    </p:spTree>
    <p:extLst>
      <p:ext uri="{BB962C8B-B14F-4D97-AF65-F5344CB8AC3E}">
        <p14:creationId xmlns:p14="http://schemas.microsoft.com/office/powerpoint/2010/main" xmlns="" val="1780053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762"/>
          </a:xfrm>
        </p:spPr>
        <p:txBody>
          <a:bodyPr>
            <a:normAutofit/>
          </a:bodyPr>
          <a:lstStyle/>
          <a:p>
            <a:r>
              <a:rPr lang="ru-RU" sz="2000" b="1" dirty="0">
                <a:solidFill>
                  <a:srgbClr val="002060"/>
                </a:solidFill>
                <a:latin typeface="Times New Roman" pitchFamily="18" charset="0"/>
                <a:cs typeface="Times New Roman" pitchFamily="18" charset="0"/>
              </a:rPr>
              <a:t>Содержательный раздел</a:t>
            </a:r>
          </a:p>
        </p:txBody>
      </p:sp>
      <p:sp>
        <p:nvSpPr>
          <p:cNvPr id="3" name="Объект 2"/>
          <p:cNvSpPr>
            <a:spLocks noGrp="1"/>
          </p:cNvSpPr>
          <p:nvPr>
            <p:ph idx="1"/>
          </p:nvPr>
        </p:nvSpPr>
        <p:spPr>
          <a:xfrm>
            <a:off x="914400" y="914400"/>
            <a:ext cx="7620000" cy="5211763"/>
          </a:xfrm>
        </p:spPr>
        <p:txBody>
          <a:bodyPr>
            <a:normAutofit/>
          </a:bodyPr>
          <a:lstStyle/>
          <a:p>
            <a:pPr marL="0" indent="0">
              <a:buNone/>
            </a:pPr>
            <a:r>
              <a:rPr lang="ru-RU" sz="1900" dirty="0">
                <a:solidFill>
                  <a:srgbClr val="002060"/>
                </a:solidFill>
                <a:latin typeface="Times New Roman" pitchFamily="18" charset="0"/>
                <a:cs typeface="Times New Roman" pitchFamily="18" charset="0"/>
              </a:rPr>
              <a:t>Представлены задачи и содержание образовательной деятельности с детьми всех возрастных групп по всем образовательным областям </a:t>
            </a:r>
          </a:p>
          <a:p>
            <a:r>
              <a:rPr lang="ru-RU" sz="1900" b="1" dirty="0">
                <a:solidFill>
                  <a:srgbClr val="002060"/>
                </a:solidFill>
                <a:latin typeface="Times New Roman" pitchFamily="18" charset="0"/>
                <a:cs typeface="Times New Roman" pitchFamily="18" charset="0"/>
              </a:rPr>
              <a:t>1. </a:t>
            </a:r>
            <a:r>
              <a:rPr lang="ru-RU" sz="1900" dirty="0">
                <a:solidFill>
                  <a:srgbClr val="002060"/>
                </a:solidFill>
                <a:latin typeface="Times New Roman" pitchFamily="18" charset="0"/>
                <a:cs typeface="Times New Roman" pitchFamily="18" charset="0"/>
              </a:rPr>
              <a:t>Содержание образовательной деятельности в каждой образовательной области </a:t>
            </a:r>
            <a:r>
              <a:rPr lang="ru-RU" sz="1900" b="1" dirty="0">
                <a:solidFill>
                  <a:srgbClr val="002060"/>
                </a:solidFill>
                <a:latin typeface="Times New Roman" pitchFamily="18" charset="0"/>
                <a:cs typeface="Times New Roman" pitchFamily="18" charset="0"/>
              </a:rPr>
              <a:t>дополнено и расширено</a:t>
            </a:r>
            <a:r>
              <a:rPr lang="ru-RU" sz="1900" dirty="0">
                <a:solidFill>
                  <a:srgbClr val="002060"/>
                </a:solidFill>
                <a:latin typeface="Times New Roman" pitchFamily="18" charset="0"/>
                <a:cs typeface="Times New Roman" pitchFamily="18" charset="0"/>
              </a:rPr>
              <a:t>, с учетом цели, задач, планируемых результатов </a:t>
            </a:r>
          </a:p>
          <a:p>
            <a:r>
              <a:rPr lang="ru-RU" sz="1900" b="1" dirty="0">
                <a:solidFill>
                  <a:srgbClr val="002060"/>
                </a:solidFill>
                <a:latin typeface="Times New Roman" pitchFamily="18" charset="0"/>
                <a:cs typeface="Times New Roman" pitchFamily="18" charset="0"/>
              </a:rPr>
              <a:t>2. </a:t>
            </a:r>
            <a:r>
              <a:rPr lang="ru-RU" sz="1900" dirty="0">
                <a:solidFill>
                  <a:srgbClr val="002060"/>
                </a:solidFill>
                <a:latin typeface="Times New Roman" pitchFamily="18" charset="0"/>
                <a:cs typeface="Times New Roman" pitchFamily="18" charset="0"/>
              </a:rPr>
              <a:t>Содержание образовательных областей </a:t>
            </a:r>
            <a:r>
              <a:rPr lang="ru-RU" sz="1900" b="1" dirty="0">
                <a:solidFill>
                  <a:srgbClr val="002060"/>
                </a:solidFill>
                <a:latin typeface="Times New Roman" pitchFamily="18" charset="0"/>
                <a:cs typeface="Times New Roman" pitchFamily="18" charset="0"/>
              </a:rPr>
              <a:t>дополнено задачами воспитания, отражающими направленность на приобщение детей к ценностям: «Родина», «Природа», «Семья», «Человек», «Жизнь», «Милосердие», «Добро», «Дружба», «Сотрудничество», «Труд», «Познание», «Культура», «Красота», «Здоровье»</a:t>
            </a:r>
            <a:r>
              <a:rPr lang="ru-RU" sz="1900" dirty="0">
                <a:solidFill>
                  <a:srgbClr val="002060"/>
                </a:solidFill>
                <a:latin typeface="Times New Roman" pitchFamily="18" charset="0"/>
                <a:cs typeface="Times New Roman" pitchFamily="18" charset="0"/>
              </a:rPr>
              <a:t> </a:t>
            </a:r>
          </a:p>
          <a:p>
            <a:r>
              <a:rPr lang="ru-RU" sz="1900" b="1" dirty="0">
                <a:solidFill>
                  <a:srgbClr val="002060"/>
                </a:solidFill>
                <a:latin typeface="Times New Roman" pitchFamily="18" charset="0"/>
                <a:cs typeface="Times New Roman" pitchFamily="18" charset="0"/>
              </a:rPr>
              <a:t>3. </a:t>
            </a:r>
            <a:r>
              <a:rPr lang="ru-RU" sz="1900" dirty="0">
                <a:solidFill>
                  <a:srgbClr val="002060"/>
                </a:solidFill>
                <a:latin typeface="Times New Roman" pitchFamily="18" charset="0"/>
                <a:cs typeface="Times New Roman" pitchFamily="18" charset="0"/>
              </a:rPr>
              <a:t>Вариативность форм, способов, методов и средств реализации ФОП ДО. Выбор зависит не только от возрастных и индивидуальных особенностей детей, учета их особых образовательных потребностей, но и от личных интересов, мотивов, ожиданий, желаний детей. </a:t>
            </a:r>
            <a:r>
              <a:rPr lang="ru-RU" sz="1900" b="1" dirty="0">
                <a:solidFill>
                  <a:srgbClr val="002060"/>
                </a:solidFill>
                <a:latin typeface="Times New Roman" pitchFamily="18" charset="0"/>
                <a:cs typeface="Times New Roman" pitchFamily="18" charset="0"/>
              </a:rPr>
              <a:t>Важно признание приоритетности субъектной позиции ребенка в образовательном процессе </a:t>
            </a:r>
            <a:endParaRPr lang="ru-RU" sz="1900" dirty="0">
              <a:solidFill>
                <a:srgbClr val="002060"/>
              </a:solidFill>
              <a:latin typeface="Times New Roman" pitchFamily="18" charset="0"/>
              <a:cs typeface="Times New Roman" pitchFamily="18" charset="0"/>
            </a:endParaRPr>
          </a:p>
          <a:p>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878524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04800"/>
            <a:ext cx="8001000" cy="6049962"/>
          </a:xfrm>
        </p:spPr>
        <p:txBody>
          <a:bodyPr>
            <a:normAutofit fontScale="90000"/>
          </a:bodyPr>
          <a:lstStyle/>
          <a:p>
            <a:pPr algn="l"/>
            <a:r>
              <a:rPr lang="ru-RU" sz="2000" b="1" dirty="0">
                <a:latin typeface="Times New Roman" panose="02020603050405020304" pitchFamily="18" charset="0"/>
                <a:cs typeface="Times New Roman" panose="02020603050405020304" pitchFamily="18" charset="0"/>
              </a:rPr>
              <a:t>4. </a:t>
            </a:r>
            <a:r>
              <a:rPr lang="ru-RU" sz="2000" dirty="0">
                <a:solidFill>
                  <a:srgbClr val="002060"/>
                </a:solidFill>
                <a:latin typeface="Times New Roman" pitchFamily="18" charset="0"/>
                <a:cs typeface="Times New Roman" pitchFamily="18" charset="0"/>
              </a:rPr>
              <a:t>Могут использоваться различные образовательные технологии, в том числе </a:t>
            </a:r>
            <a:r>
              <a:rPr lang="ru-RU" sz="2000" b="1" dirty="0">
                <a:solidFill>
                  <a:srgbClr val="002060"/>
                </a:solidFill>
                <a:latin typeface="Times New Roman" pitchFamily="18" charset="0"/>
                <a:cs typeface="Times New Roman" pitchFamily="18" charset="0"/>
              </a:rPr>
              <a:t>дистанционные образовательные технологии, дистанционное обучение, за исключением тех, которые могут нанести вред здоровью детей</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5. </a:t>
            </a:r>
            <a:r>
              <a:rPr lang="ru-RU" sz="2000" dirty="0">
                <a:solidFill>
                  <a:srgbClr val="002060"/>
                </a:solidFill>
                <a:latin typeface="Times New Roman" pitchFamily="18" charset="0"/>
                <a:cs typeface="Times New Roman" pitchFamily="18" charset="0"/>
              </a:rPr>
              <a:t>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6. Уточнены методы реализации задач воспитания, методы реализации задач обучения дошкольников.</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7. </a:t>
            </a:r>
            <a:r>
              <a:rPr lang="ru-RU" sz="2000" dirty="0">
                <a:solidFill>
                  <a:srgbClr val="002060"/>
                </a:solidFill>
                <a:latin typeface="Times New Roman" pitchFamily="18" charset="0"/>
                <a:cs typeface="Times New Roman" pitchFamily="18" charset="0"/>
              </a:rPr>
              <a:t>Представлены варианты </a:t>
            </a:r>
            <a:r>
              <a:rPr lang="ru-RU" sz="2000" b="1" dirty="0">
                <a:solidFill>
                  <a:srgbClr val="002060"/>
                </a:solidFill>
                <a:latin typeface="Times New Roman" pitchFamily="18" charset="0"/>
                <a:cs typeface="Times New Roman" pitchFamily="18" charset="0"/>
              </a:rPr>
              <a:t>организации совместной деятельности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детей с педагогом и другими детьми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уточнены возможные варианты позиции педагога </a:t>
            </a:r>
            <a:r>
              <a:rPr lang="ru-RU" sz="2000" dirty="0">
                <a:solidFill>
                  <a:srgbClr val="002060"/>
                </a:solidFill>
                <a:latin typeface="Times New Roman" pitchFamily="18" charset="0"/>
                <a:cs typeface="Times New Roman" pitchFamily="18" charset="0"/>
              </a:rPr>
              <a:t>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8. </a:t>
            </a:r>
            <a:r>
              <a:rPr lang="ru-RU" sz="2000" dirty="0">
                <a:solidFill>
                  <a:srgbClr val="002060"/>
                </a:solidFill>
                <a:latin typeface="Times New Roman" pitchFamily="18" charset="0"/>
                <a:cs typeface="Times New Roman" pitchFamily="18" charset="0"/>
              </a:rPr>
              <a:t>Уточнено особое место </a:t>
            </a:r>
            <a:r>
              <a:rPr lang="ru-RU" sz="2000" b="1" dirty="0">
                <a:solidFill>
                  <a:srgbClr val="002060"/>
                </a:solidFill>
                <a:latin typeface="Times New Roman" pitchFamily="18" charset="0"/>
                <a:cs typeface="Times New Roman" pitchFamily="18" charset="0"/>
              </a:rPr>
              <a:t>и роль игры в образовательной деятельности</a:t>
            </a:r>
            <a:r>
              <a:rPr lang="ru-RU" sz="2000" dirty="0">
                <a:solidFill>
                  <a:srgbClr val="002060"/>
                </a:solidFill>
                <a:latin typeface="Times New Roman" pitchFamily="18" charset="0"/>
                <a:cs typeface="Times New Roman" pitchFamily="18" charset="0"/>
              </a:rPr>
              <a:t> и в развитии детей </a:t>
            </a:r>
            <a:r>
              <a:rPr lang="ru-RU" sz="2000" dirty="0"/>
              <a:t/>
            </a:r>
            <a:br>
              <a:rPr lang="ru-RU" sz="2000" dirty="0"/>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799761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381000"/>
            <a:ext cx="7924800" cy="6019800"/>
          </a:xfrm>
        </p:spPr>
        <p:txBody>
          <a:bodyPr>
            <a:normAutofit/>
          </a:bodyPr>
          <a:lstStyle/>
          <a:p>
            <a:pPr algn="l"/>
            <a:r>
              <a:rPr lang="ru-RU" sz="2000" b="1" dirty="0">
                <a:solidFill>
                  <a:srgbClr val="002060"/>
                </a:solidFill>
                <a:latin typeface="Times New Roman" pitchFamily="18" charset="0"/>
                <a:cs typeface="Times New Roman" pitchFamily="18" charset="0"/>
              </a:rPr>
              <a:t>9. </a:t>
            </a:r>
            <a:r>
              <a:rPr lang="ru-RU" sz="2000" dirty="0">
                <a:solidFill>
                  <a:srgbClr val="002060"/>
                </a:solidFill>
                <a:latin typeface="Times New Roman" pitchFamily="18" charset="0"/>
                <a:cs typeface="Times New Roman" pitchFamily="18" charset="0"/>
              </a:rPr>
              <a:t>Уточнены возможные формы организации образовательной деятельности по Программе в </a:t>
            </a:r>
            <a:r>
              <a:rPr lang="ru-RU" sz="2000" b="1" dirty="0">
                <a:solidFill>
                  <a:srgbClr val="002060"/>
                </a:solidFill>
                <a:latin typeface="Times New Roman" pitchFamily="18" charset="0"/>
                <a:cs typeface="Times New Roman" pitchFamily="18" charset="0"/>
              </a:rPr>
              <a:t>первой половине дня, на прогулке, во второй половине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10. </a:t>
            </a:r>
            <a:r>
              <a:rPr lang="ru-RU" sz="2000" dirty="0">
                <a:solidFill>
                  <a:srgbClr val="002060"/>
                </a:solidFill>
                <a:latin typeface="Times New Roman" pitchFamily="18" charset="0"/>
                <a:cs typeface="Times New Roman" pitchFamily="18" charset="0"/>
              </a:rPr>
              <a:t>Развернуто представлена информация </a:t>
            </a:r>
            <a:r>
              <a:rPr lang="ru-RU" sz="2000" b="1" dirty="0">
                <a:solidFill>
                  <a:srgbClr val="002060"/>
                </a:solidFill>
                <a:latin typeface="Times New Roman" pitchFamily="18" charset="0"/>
                <a:cs typeface="Times New Roman" pitchFamily="18" charset="0"/>
              </a:rPr>
              <a:t>о занятии</a:t>
            </a:r>
            <a:r>
              <a:rPr lang="ru-RU" sz="2000" dirty="0">
                <a:solidFill>
                  <a:srgbClr val="002060"/>
                </a:solidFill>
                <a:latin typeface="Times New Roman" pitchFamily="18" charset="0"/>
                <a:cs typeface="Times New Roman" pitchFamily="18" charset="0"/>
              </a:rPr>
              <a:t>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11. </a:t>
            </a:r>
            <a:r>
              <a:rPr lang="ru-RU" sz="2000" dirty="0">
                <a:solidFill>
                  <a:srgbClr val="002060"/>
                </a:solidFill>
                <a:latin typeface="Times New Roman" pitchFamily="18" charset="0"/>
                <a:cs typeface="Times New Roman" pitchFamily="18" charset="0"/>
              </a:rPr>
              <a:t>Выделены способы, направления и условия </a:t>
            </a:r>
            <a:r>
              <a:rPr lang="ru-RU" sz="2000" b="1" dirty="0">
                <a:solidFill>
                  <a:srgbClr val="002060"/>
                </a:solidFill>
                <a:latin typeface="Times New Roman" pitchFamily="18" charset="0"/>
                <a:cs typeface="Times New Roman" pitchFamily="18" charset="0"/>
              </a:rPr>
              <a:t>поддержки детской инициативы</a:t>
            </a:r>
            <a:r>
              <a:rPr lang="ru-RU" sz="2000" dirty="0">
                <a:solidFill>
                  <a:srgbClr val="002060"/>
                </a:solidFill>
                <a:latin typeface="Times New Roman" pitchFamily="18" charset="0"/>
                <a:cs typeface="Times New Roman" pitchFamily="18" charset="0"/>
              </a:rPr>
              <a:t> на разных возрастных этапах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12. </a:t>
            </a:r>
            <a:r>
              <a:rPr lang="ru-RU" sz="2000" dirty="0">
                <a:solidFill>
                  <a:srgbClr val="002060"/>
                </a:solidFill>
                <a:latin typeface="Times New Roman" pitchFamily="18" charset="0"/>
                <a:cs typeface="Times New Roman" pitchFamily="18" charset="0"/>
              </a:rPr>
              <a:t>Представлено направление взаимодействия педагогического коллектива с семьями воспитанников: цель, задачи, принципы, направления, возможные формы </a:t>
            </a:r>
            <a:r>
              <a:rPr lang="ru-RU" sz="2000" b="1" dirty="0">
                <a:solidFill>
                  <a:srgbClr val="002060"/>
                </a:solidFill>
                <a:latin typeface="Times New Roman" pitchFamily="18" charset="0"/>
                <a:cs typeface="Times New Roman" pitchFamily="18" charset="0"/>
              </a:rPr>
              <a:t>(расширено)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13. </a:t>
            </a:r>
            <a:r>
              <a:rPr lang="ru-RU" sz="2000" dirty="0">
                <a:solidFill>
                  <a:srgbClr val="002060"/>
                </a:solidFill>
                <a:latin typeface="Times New Roman" pitchFamily="18" charset="0"/>
                <a:cs typeface="Times New Roman" pitchFamily="18" charset="0"/>
              </a:rPr>
              <a:t>Представлено направление коррекционно-развивающей работы с детьми и/или инклюзивного образования: задачи, содержание, формы организации и др</a:t>
            </a:r>
            <a:r>
              <a:rPr lang="ru-RU" sz="2000" b="1" dirty="0">
                <a:solidFill>
                  <a:srgbClr val="002060"/>
                </a:solidFill>
                <a:latin typeface="Times New Roman" pitchFamily="18" charset="0"/>
                <a:cs typeface="Times New Roman" pitchFamily="18" charset="0"/>
              </a:rPr>
              <a:t>. (расширено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14. </a:t>
            </a:r>
            <a:r>
              <a:rPr lang="ru-RU" sz="2000" dirty="0">
                <a:solidFill>
                  <a:srgbClr val="002060"/>
                </a:solidFill>
                <a:latin typeface="Times New Roman" pitchFamily="18" charset="0"/>
                <a:cs typeface="Times New Roman" pitchFamily="18" charset="0"/>
              </a:rPr>
              <a:t>Отдельным блоком (п. 29) </a:t>
            </a:r>
            <a:r>
              <a:rPr lang="ru-RU" sz="2000" b="1" dirty="0">
                <a:solidFill>
                  <a:srgbClr val="002060"/>
                </a:solidFill>
                <a:latin typeface="Times New Roman" pitchFamily="18" charset="0"/>
                <a:cs typeface="Times New Roman" pitchFamily="18" charset="0"/>
              </a:rPr>
              <a:t>включена Федеральная программа воспитания.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16522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r>
              <a:rPr lang="ru-RU" sz="2800" b="1" dirty="0">
                <a:solidFill>
                  <a:srgbClr val="002060"/>
                </a:solidFill>
                <a:latin typeface="Times New Roman" pitchFamily="18" charset="0"/>
                <a:cs typeface="Times New Roman" pitchFamily="18" charset="0"/>
              </a:rPr>
              <a:t>Организационный раздел</a:t>
            </a:r>
          </a:p>
        </p:txBody>
      </p:sp>
      <p:sp>
        <p:nvSpPr>
          <p:cNvPr id="3" name="Объект 2"/>
          <p:cNvSpPr>
            <a:spLocks noGrp="1"/>
          </p:cNvSpPr>
          <p:nvPr>
            <p:ph idx="1"/>
          </p:nvPr>
        </p:nvSpPr>
        <p:spPr>
          <a:xfrm>
            <a:off x="838200" y="-76200"/>
            <a:ext cx="8077200" cy="6202363"/>
          </a:xfrm>
        </p:spPr>
        <p:txBody>
          <a:bodyPr>
            <a:normAutofit/>
          </a:bodyPr>
          <a:lstStyle/>
          <a:p>
            <a:pPr marL="0" indent="0">
              <a:buNone/>
            </a:pPr>
            <a:r>
              <a:rPr lang="ru-RU" sz="1800" b="1" dirty="0">
                <a:solidFill>
                  <a:srgbClr val="002060"/>
                </a:solidFill>
                <a:latin typeface="Times New Roman" pitchFamily="18" charset="0"/>
                <a:cs typeface="Times New Roman" pitchFamily="18" charset="0"/>
              </a:rPr>
              <a:t>1. </a:t>
            </a:r>
            <a:r>
              <a:rPr lang="ru-RU" sz="1800" dirty="0">
                <a:solidFill>
                  <a:srgbClr val="002060"/>
                </a:solidFill>
                <a:latin typeface="Times New Roman" pitchFamily="18" charset="0"/>
                <a:cs typeface="Times New Roman" pitchFamily="18" charset="0"/>
              </a:rPr>
              <a:t>Психолого-педагогические условия дополнены (например, </a:t>
            </a:r>
            <a:r>
              <a:rPr lang="ru-RU" sz="1800" b="1" dirty="0">
                <a:solidFill>
                  <a:srgbClr val="002060"/>
                </a:solidFill>
                <a:latin typeface="Times New Roman" pitchFamily="18" charset="0"/>
                <a:cs typeface="Times New Roman" pitchFamily="18" charset="0"/>
              </a:rPr>
              <a:t>уточнено, что образовательные задачи могут решаться как с помощью новых форм организации процесса образования (проектная деятельность, образовательная ситуация, обогащенные игры детей в центрах детской активности, проблемно-обучающие ситуации в рамках интеграции образовательных областей)</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так и традиционных (фронтальные, групповые, индивидуальные занятия)</a:t>
            </a:r>
            <a:r>
              <a:rPr lang="ru-RU" sz="1800" dirty="0">
                <a:solidFill>
                  <a:srgbClr val="002060"/>
                </a:solidFill>
                <a:latin typeface="Times New Roman" pitchFamily="18" charset="0"/>
                <a:cs typeface="Times New Roman" pitchFamily="18" charset="0"/>
              </a:rPr>
              <a:t>.</a:t>
            </a:r>
            <a:endParaRPr lang="en-US" sz="1800" dirty="0">
              <a:solidFill>
                <a:srgbClr val="002060"/>
              </a:solidFill>
              <a:latin typeface="Times New Roman" pitchFamily="18" charset="0"/>
              <a:cs typeface="Times New Roman" pitchFamily="18" charset="0"/>
            </a:endParaRPr>
          </a:p>
          <a:p>
            <a:pPr marL="0" indent="0">
              <a:buNone/>
            </a:pPr>
            <a:endParaRPr lang="ru-RU" sz="1800" dirty="0">
              <a:solidFill>
                <a:srgbClr val="002060"/>
              </a:solidFill>
              <a:latin typeface="Times New Roman" pitchFamily="18" charset="0"/>
              <a:cs typeface="Times New Roman" pitchFamily="18" charset="0"/>
            </a:endParaRPr>
          </a:p>
          <a:p>
            <a:pPr marL="0" indent="0">
              <a:buNone/>
            </a:pPr>
            <a:r>
              <a:rPr lang="ru-RU" sz="1800" b="1" dirty="0">
                <a:solidFill>
                  <a:srgbClr val="002060"/>
                </a:solidFill>
                <a:latin typeface="Times New Roman" pitchFamily="18" charset="0"/>
                <a:cs typeface="Times New Roman" pitchFamily="18" charset="0"/>
              </a:rPr>
              <a:t>2. </a:t>
            </a:r>
            <a:r>
              <a:rPr lang="ru-RU" sz="1800" dirty="0">
                <a:solidFill>
                  <a:srgbClr val="002060"/>
                </a:solidFill>
                <a:latin typeface="Times New Roman" pitchFamily="18" charset="0"/>
                <a:cs typeface="Times New Roman" pitchFamily="18" charset="0"/>
              </a:rPr>
              <a:t>В блоке, посвященном РППС, </a:t>
            </a:r>
            <a:r>
              <a:rPr lang="ru-RU" sz="1800" b="1" dirty="0">
                <a:solidFill>
                  <a:srgbClr val="002060"/>
                </a:solidFill>
                <a:latin typeface="Times New Roman" pitchFamily="18" charset="0"/>
                <a:cs typeface="Times New Roman" pitchFamily="18" charset="0"/>
              </a:rPr>
              <a:t>уточнено</a:t>
            </a:r>
            <a:r>
              <a:rPr lang="ru-RU" sz="1800" dirty="0">
                <a:solidFill>
                  <a:srgbClr val="002060"/>
                </a:solidFill>
                <a:latin typeface="Times New Roman" pitchFamily="18" charset="0"/>
                <a:cs typeface="Times New Roman" pitchFamily="18" charset="0"/>
              </a:rPr>
              <a:t>, что ФОП ДО не выдвигает жестких требований к организации РППС, и оставляет за ДОО право самостоятельно проектировать предметно-пространственную среду в соответствии с ФГОС ДО и с учетом целей и принципов Программы, а также ряда требований* </a:t>
            </a:r>
            <a:endParaRPr lang="ru-RU" sz="1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021040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57200"/>
            <a:ext cx="8077200" cy="5867400"/>
          </a:xfrm>
        </p:spPr>
        <p:txBody>
          <a:bodyPr>
            <a:normAutofit/>
          </a:bodyPr>
          <a:lstStyle/>
          <a:p>
            <a:pPr algn="l"/>
            <a:r>
              <a:rPr lang="ru-RU" sz="1800" b="1" dirty="0">
                <a:solidFill>
                  <a:srgbClr val="002060"/>
                </a:solidFill>
                <a:latin typeface="Times New Roman" pitchFamily="18" charset="0"/>
                <a:cs typeface="Times New Roman" pitchFamily="18" charset="0"/>
              </a:rPr>
              <a:t>3.</a:t>
            </a:r>
            <a:r>
              <a:rPr lang="ru-RU" sz="1800"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a:t>
            </a:r>
            <a:br>
              <a:rPr lang="ru-RU" sz="20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4. </a:t>
            </a:r>
            <a:r>
              <a:rPr lang="ru-RU" sz="2000" dirty="0">
                <a:solidFill>
                  <a:srgbClr val="002060"/>
                </a:solidFill>
                <a:latin typeface="Times New Roman" pitchFamily="18" charset="0"/>
                <a:cs typeface="Times New Roman" pitchFamily="18" charset="0"/>
              </a:rPr>
              <a:t>Представлен </a:t>
            </a:r>
            <a:r>
              <a:rPr lang="ru-RU" sz="2000" b="1" dirty="0">
                <a:solidFill>
                  <a:srgbClr val="002060"/>
                </a:solidFill>
                <a:latin typeface="Times New Roman" pitchFamily="18" charset="0"/>
                <a:cs typeface="Times New Roman" pitchFamily="18" charset="0"/>
              </a:rPr>
              <a:t>развернутый примерный перечень</a:t>
            </a:r>
            <a:r>
              <a:rPr lang="ru-RU" sz="2000" dirty="0">
                <a:solidFill>
                  <a:srgbClr val="002060"/>
                </a:solidFill>
                <a:latin typeface="Times New Roman" pitchFamily="18" charset="0"/>
                <a:cs typeface="Times New Roman" pitchFamily="18" charset="0"/>
              </a:rPr>
              <a:t>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a:t>
            </a:r>
            <a:r>
              <a:rPr lang="ru-RU" sz="2000" b="1" dirty="0">
                <a:solidFill>
                  <a:srgbClr val="002060"/>
                </a:solidFill>
                <a:latin typeface="Times New Roman" pitchFamily="18" charset="0"/>
                <a:cs typeface="Times New Roman" pitchFamily="18" charset="0"/>
              </a:rPr>
              <a:t>анимационных произведений</a:t>
            </a:r>
            <a:r>
              <a:rPr lang="ru-RU" sz="2000" dirty="0">
                <a:solidFill>
                  <a:srgbClr val="002060"/>
                </a:solidFill>
                <a:latin typeface="Times New Roman" pitchFamily="18" charset="0"/>
                <a:cs typeface="Times New Roman" pitchFamily="18" charset="0"/>
              </a:rPr>
              <a:t>,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a:t>
            </a:r>
            <a:r>
              <a:rPr lang="ru-RU" sz="2200" dirty="0">
                <a:solidFill>
                  <a:srgbClr val="002060"/>
                </a:solidFill>
                <a:latin typeface="Times New Roman" pitchFamily="18" charset="0"/>
                <a:cs typeface="Times New Roman" pitchFamily="18" charset="0"/>
              </a:rPr>
              <a:t/>
            </a:r>
            <a:br>
              <a:rPr lang="ru-RU" sz="2200" dirty="0">
                <a:solidFill>
                  <a:srgbClr val="002060"/>
                </a:solidFill>
                <a:latin typeface="Times New Roman" pitchFamily="18" charset="0"/>
                <a:cs typeface="Times New Roman" pitchFamily="18" charset="0"/>
              </a:rPr>
            </a:br>
            <a:endParaRPr lang="ru-RU" sz="22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700215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457200"/>
            <a:ext cx="7467600" cy="5867400"/>
          </a:xfrm>
        </p:spPr>
        <p:txBody>
          <a:bodyPr>
            <a:normAutofit/>
          </a:bodyPr>
          <a:lstStyle/>
          <a:p>
            <a:pPr algn="l"/>
            <a:r>
              <a:rPr lang="ru-RU" sz="2000" dirty="0">
                <a:solidFill>
                  <a:srgbClr val="002060"/>
                </a:solidFill>
                <a:latin typeface="Times New Roman" pitchFamily="18" charset="0"/>
                <a:cs typeface="Times New Roman" pitchFamily="18" charset="0"/>
              </a:rPr>
              <a:t>	5. Примерный режим и распорядок дня опирается на действующие СанПиН, </a:t>
            </a:r>
            <a:r>
              <a:rPr lang="ru-RU" sz="2000" b="1" dirty="0">
                <a:solidFill>
                  <a:srgbClr val="002060"/>
                </a:solidFill>
                <a:latin typeface="Times New Roman" pitchFamily="18" charset="0"/>
                <a:cs typeface="Times New Roman" pitchFamily="18" charset="0"/>
              </a:rPr>
              <a:t>даны как четкие требования, обязательные для соблюдения, так и рамочные ориентиры для изменения режима и распорядка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детей.</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581908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9"/>
          <p:cNvPicPr/>
          <p:nvPr/>
        </p:nvPicPr>
        <p:blipFill>
          <a:blip r:embed="rId3" cstate="print"/>
          <a:stretch>
            <a:fillRect/>
          </a:stretch>
        </p:blipFill>
        <p:spPr>
          <a:xfrm>
            <a:off x="570281" y="404261"/>
            <a:ext cx="8421319" cy="5844140"/>
          </a:xfrm>
          <a:prstGeom prst="rect">
            <a:avLst/>
          </a:prstGeom>
        </p:spPr>
      </p:pic>
    </p:spTree>
    <p:extLst>
      <p:ext uri="{BB962C8B-B14F-4D97-AF65-F5344CB8AC3E}">
        <p14:creationId xmlns:p14="http://schemas.microsoft.com/office/powerpoint/2010/main" xmlns="" val="2959747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1295400"/>
            <a:ext cx="7315200" cy="2862322"/>
          </a:xfrm>
          <a:prstGeom prst="rect">
            <a:avLst/>
          </a:prstGeom>
        </p:spPr>
        <p:txBody>
          <a:bodyPr wrap="square">
            <a:spAutoFit/>
          </a:bodyPr>
          <a:lstStyle/>
          <a:p>
            <a:r>
              <a:rPr lang="ru-RU" b="1" dirty="0">
                <a:solidFill>
                  <a:srgbClr val="002060"/>
                </a:solidFill>
                <a:latin typeface="Times New Roman" pitchFamily="18" charset="0"/>
                <a:cs typeface="Times New Roman" pitchFamily="18" charset="0"/>
              </a:rPr>
              <a:t> 	6. </a:t>
            </a:r>
            <a:r>
              <a:rPr lang="ru-RU" dirty="0">
                <a:solidFill>
                  <a:srgbClr val="002060"/>
                </a:solidFill>
                <a:latin typeface="Times New Roman" pitchFamily="18" charset="0"/>
                <a:cs typeface="Times New Roman" pitchFamily="18" charset="0"/>
              </a:rPr>
              <a:t>В блоке «Федеральный календарный план воспитательной работы» дан </a:t>
            </a:r>
            <a:r>
              <a:rPr lang="ru-RU" b="1" dirty="0">
                <a:solidFill>
                  <a:srgbClr val="002060"/>
                </a:solidFill>
                <a:latin typeface="Times New Roman" pitchFamily="18" charset="0"/>
                <a:cs typeface="Times New Roman" pitchFamily="18" charset="0"/>
              </a:rPr>
              <a:t>перечень основных государственных и народных праздников, памятных дат, и уточнено, что</a:t>
            </a:r>
            <a:r>
              <a:rPr lang="ru-RU" dirty="0">
                <a:solidFill>
                  <a:srgbClr val="002060"/>
                </a:solidFill>
                <a:latin typeface="Times New Roman" pitchFamily="18" charset="0"/>
                <a:cs typeface="Times New Roman" pitchFamily="18" charset="0"/>
              </a:rPr>
              <a:t>: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 </a:t>
            </a:r>
            <a:r>
              <a:rPr lang="ru-RU" b="1" dirty="0">
                <a:solidFill>
                  <a:srgbClr val="002060"/>
                </a:solidFill>
                <a:latin typeface="Times New Roman" pitchFamily="18" charset="0"/>
                <a:cs typeface="Times New Roman" pitchFamily="18" charset="0"/>
              </a:rPr>
              <a:t>план является единым для ДОО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ДОО вправе наряду с указанными в плане, проводить иные мероприятия, согласно ключевым направлениям воспитания и дополнительного образования детей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все мероприятия плана должны проводиться с учетом особенностей Программы, а также возрастных, физиологических, психоэмоциональных особенностей де</a:t>
            </a:r>
            <a:endParaRPr lang="ru-RU" dirty="0"/>
          </a:p>
        </p:txBody>
      </p:sp>
    </p:spTree>
    <p:extLst>
      <p:ext uri="{BB962C8B-B14F-4D97-AF65-F5344CB8AC3E}">
        <p14:creationId xmlns:p14="http://schemas.microsoft.com/office/powerpoint/2010/main" xmlns="" val="3222373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5867400"/>
          </a:xfrm>
        </p:spPr>
        <p:txBody>
          <a:bodyPr>
            <a:normAutofit/>
          </a:bodyPr>
          <a:lstStyle/>
          <a:p>
            <a:r>
              <a:rPr lang="ru-RU" sz="2000" dirty="0">
                <a:solidFill>
                  <a:srgbClr val="002060"/>
                </a:solidFill>
                <a:latin typeface="Times New Roman" pitchFamily="18" charset="0"/>
                <a:cs typeface="Times New Roman" pitchFamily="18" charset="0"/>
              </a:rPr>
              <a:t>Заявлено, что Министерство просвещения Российской Федерации будет реализовывать </a:t>
            </a:r>
            <a:r>
              <a:rPr lang="ru-RU" sz="2000" b="1" dirty="0">
                <a:solidFill>
                  <a:srgbClr val="002060"/>
                </a:solidFill>
                <a:latin typeface="Times New Roman" pitchFamily="18" charset="0"/>
                <a:cs typeface="Times New Roman" pitchFamily="18" charset="0"/>
              </a:rPr>
              <a:t>организационно-методическое сопровождение реализации ФОП. </a:t>
            </a:r>
            <a:r>
              <a:rPr lang="ru-RU" sz="2000" dirty="0">
                <a:solidFill>
                  <a:srgbClr val="002060"/>
                </a:solidFill>
                <a:latin typeface="Times New Roman" pitchFamily="18" charset="0"/>
                <a:cs typeface="Times New Roman" pitchFamily="18" charset="0"/>
              </a:rPr>
              <a:t>Соответственно, мы понимаем</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что готовятся</a:t>
            </a:r>
            <a:r>
              <a:rPr lang="ru-RU" sz="2000" b="1" dirty="0">
                <a:solidFill>
                  <a:srgbClr val="002060"/>
                </a:solidFill>
                <a:latin typeface="Times New Roman" pitchFamily="18" charset="0"/>
                <a:cs typeface="Times New Roman" pitchFamily="18" charset="0"/>
              </a:rPr>
              <a:t> методические рекомендации по переходу на ФОП ДО, по реализации ООП на основе ФОП ДО.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29498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200"/>
            <a:ext cx="8229600" cy="838200"/>
          </a:xfrm>
        </p:spPr>
        <p:txBody>
          <a:bodyPr>
            <a:normAutofit/>
          </a:bodyPr>
          <a:lstStyle/>
          <a:p>
            <a:r>
              <a:rPr lang="ru-RU" sz="2400" b="1" dirty="0">
                <a:solidFill>
                  <a:srgbClr val="002060"/>
                </a:solidFill>
                <a:latin typeface="Times New Roman" pitchFamily="18" charset="0"/>
                <a:cs typeface="Times New Roman" pitchFamily="18" charset="0"/>
              </a:rPr>
              <a:t>Что еще важно:</a:t>
            </a:r>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641343676"/>
              </p:ext>
            </p:extLst>
          </p:nvPr>
        </p:nvGraphicFramePr>
        <p:xfrm>
          <a:off x="1295400" y="685800"/>
          <a:ext cx="7467600" cy="5562600"/>
        </p:xfrm>
        <a:graphic>
          <a:graphicData uri="http://schemas.openxmlformats.org/drawingml/2006/table">
            <a:tbl>
              <a:tblPr firstRow="1" firstCol="1" bandRow="1">
                <a:tableStyleId>{5C22544A-7EE6-4342-B048-85BDC9FD1C3A}</a:tableStyleId>
              </a:tblPr>
              <a:tblGrid>
                <a:gridCol w="3689873">
                  <a:extLst>
                    <a:ext uri="{9D8B030D-6E8A-4147-A177-3AD203B41FA5}">
                      <a16:colId xmlns:a16="http://schemas.microsoft.com/office/drawing/2014/main" xmlns="" val="20000"/>
                    </a:ext>
                  </a:extLst>
                </a:gridCol>
                <a:gridCol w="3777727">
                  <a:extLst>
                    <a:ext uri="{9D8B030D-6E8A-4147-A177-3AD203B41FA5}">
                      <a16:colId xmlns:a16="http://schemas.microsoft.com/office/drawing/2014/main" xmlns="" val="20001"/>
                    </a:ext>
                  </a:extLst>
                </a:gridCol>
              </a:tblGrid>
              <a:tr h="2309217">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ООП ДО должны быть приведены в соответствие с ФОП ДО к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До 31.08.2023 ДОО имеют право работать по утвержденным ранее ООП ДО Крайний срок утверждения ООП ДО на основе ФОП ДО – 31.08.2023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0"/>
                  </a:ext>
                </a:extLst>
              </a:tr>
              <a:tr h="124417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Все ПООП ДО завершили свое действие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 01.09.2023 ООП ДО должны соответствовать ФОП ДО Все группы ДОО должны перейти на ООП ДО на основе ФОП ДО с 01.09.2023</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1"/>
                  </a:ext>
                </a:extLst>
              </a:tr>
              <a:tr h="991295">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ФОП ДО включает в себя программу образования и программу воспитания детей дошкольного возраста</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Отдельная Рабочая программа воспитания в ДОО не требуется с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2"/>
                  </a:ext>
                </a:extLst>
              </a:tr>
              <a:tr h="101791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Содержание и планируемые результаты ООП ДО НЕ ДОЛЖНЫ БЫТЬ НИЖЕ содержания и планируемых результатов ФОП ДО</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Могут быть выше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2881206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28600"/>
            <a:ext cx="8229600" cy="6172200"/>
          </a:xfrm>
        </p:spPr>
        <p:txBody>
          <a:bodyPr/>
          <a:lstStyle/>
          <a:p>
            <a:r>
              <a:rPr lang="ru-RU" b="1" dirty="0">
                <a:solidFill>
                  <a:srgbClr val="002060"/>
                </a:solidFill>
                <a:latin typeface="Times New Roman" pitchFamily="18" charset="0"/>
                <a:cs typeface="Times New Roman" pitchFamily="18" charset="0"/>
              </a:rPr>
              <a:t>Спасибо за внимание!</a:t>
            </a:r>
          </a:p>
        </p:txBody>
      </p:sp>
    </p:spTree>
    <p:extLst>
      <p:ext uri="{BB962C8B-B14F-4D97-AF65-F5344CB8AC3E}">
        <p14:creationId xmlns:p14="http://schemas.microsoft.com/office/powerpoint/2010/main" xmlns="" val="2776395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Параллакс</Template>
  <TotalTime>523</TotalTime>
  <Words>1057</Words>
  <Application>Microsoft Office PowerPoint</Application>
  <PresentationFormat>Экран (4:3)</PresentationFormat>
  <Paragraphs>103</Paragraphs>
  <Slides>30</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Параллакс</vt:lpstr>
      <vt:lpstr>Муниципальное  дошкольное образовательное учреждение «Детский сад № 1»       ОБРАЗОВАТЕЛЬНАЯ ПРОГРАММА «МДОУ «Детский сад № 1»   </vt:lpstr>
      <vt:lpstr> Порядок организации и осуществления образовательной деятельности с 01.01.2021 г. определяется в соответствии с приказом Министерства просвещения РФ от 31.07.2020 г.  №373 «Об утверждении порядка организации и осуществления образовательной деятельности по основным общеобразовательным программам дошкольного образования».  Требования к структуре, объему, условиям реализации и результатам освоения с 01.01.2024 определяются в соответствии с Федеральным образовательным стандартом дошкольного образования (ФГОС ДО)  Базовые объем и содержание дошкольного образования, планируемые результаты освоения с 01.09.2023 г. определяются в соответствии с Федеральной образовательной программой дошкольного образования (ФОП ДО)  Содержание дошкольного образования в конкретной Образовательной организации с 01.09.2023 г. определяется Образовательной программой дошкольного образования (ОП ДО)</vt:lpstr>
      <vt:lpstr> Образовательная программа         дошкольного образования</vt:lpstr>
      <vt:lpstr> </vt:lpstr>
      <vt:lpstr>Слайд 5</vt:lpstr>
      <vt:lpstr>Слайд 6</vt:lpstr>
      <vt:lpstr>Слайд 7</vt:lpstr>
      <vt:lpstr>Слайд 8</vt:lpstr>
      <vt:lpstr>Функции ФОП ДО:  1. Создать единое федеральное образовательное пространство для воспитания и развития дошкольников;  2. Обеспечить детям и родителям равные и качественные условия дошкольного образования на всей территории России;   3. 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4. Воспитывать и развивать ребенка с активной гражданской позицией, патриотическими взглядами и ценностями. </vt:lpstr>
      <vt:lpstr>   Основная общеобразовательная программа подлежат приведению в соответствие с федеральными основными общеобразовательными программами не позднее 1 сентября 2023 года. </vt:lpstr>
      <vt:lpstr>Слайд 11</vt:lpstr>
      <vt:lpstr>Слайд 12</vt:lpstr>
      <vt:lpstr>Слайд 13</vt:lpstr>
      <vt:lpstr>п. 2.11: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Федеральной образовательной программой и с учетом используемых методических пособий, обеспечивающих реализацию данного содержания;    п. 2.12: указано, что обязательная часть программы должна соответствовать ФОП ДО, и может оформляться в виде ссылки на ФОП;   п. 2.13: указано, что в краткой презентации ООП ДО, помимо прочего (см. ФГОС ДО), должна быть представлена ссылка на ФОП ДО;  </vt:lpstr>
      <vt:lpstr>п. 3.2.9: максимально допустимый объем образовательной нагрузки приведен в соответствие с действующими СанПиН;    п. 4.6: включены целевые ориентиры образования в младенческом возрасте, а также расширены целевые ориентиры в раннем возрасте и на этапе завершения дошкольного образования;  </vt:lpstr>
      <vt:lpstr>Федеральная образовательная программа соответствует ФГОС ДО. </vt:lpstr>
      <vt:lpstr>Принципы ФОП ДО:  Ребенок – участник образовательных отношений, который полноценно проживает все этапы детства.  Педагоги должны: - выстраивать образовательную деятельность на основе индивидуальных особенностей каждого ребенка;  - обеспечивать сотрудничество родителей и детей, совершеннолетних членов семьи, которые принимают участие в их воспитании;  - поддерживать инициативу детей в различных видах деятельности приобщать их к социокультурным нормам, традициям семьи, общества и государства;  - формировать познавательные интересы и  познавательные действия в различных видах деятельности;  - учитывать этнокультурную ситуацию развития детей;  - обеспечивать возрастную адекватность дошкольного образования, когда условия, требования, методы соответствуют возрасту и особенностям развития детей;  - организовывать сотрудничество ДОО с семьей </vt:lpstr>
      <vt:lpstr>Планируемые результаты Характеристики возможных достижений ребенка*  даны детально. В младенческом возрасте – к одному году В раннем возрасте – к трем годам В дошкольном возрасте: к четырем годам, пяти годам, шести годам К концу дошкольного возраста – на этапе завершения освоения Планируемые результаты в младенческом, раннем, дошкольном возрасте (к 4-м, к 5- ти, к 6-ти годам) и к моменту завершения освоения ФОП представлены, дополнены и конкретизированы, с учетом цели и задач дошкольного образования;</vt:lpstr>
      <vt:lpstr>Содержание и планируемые результаты в ДОО должны быть не ниже прописанных в ФОП ДО!  Планируемые результаты должны быть по каждой возрастной группе. Подбор соответствующих диагностических методик – на усмотрение организации! Главное – наблюдение.  Количество диагностики и время проведения определяет сама организация.  По новым требованиям – отсутствует диагностика целевых ориентиров и педагога-психолога </vt:lpstr>
      <vt:lpstr>Содержательный раздел</vt:lpstr>
      <vt:lpstr>4. Могут использоваться различные образовательные технологии, в том числе дистанционные образовательные технологии, дистанционное обучение, за исключением тех, которые могут нанести вред здоровью детей  5. 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6. Уточнены методы реализации задач воспитания, методы реализации задач обучения дошкольников. 7. Представлены варианты организации совместной деятельности детей с педагогом и другими детьми, уточнены возможные варианты позиции педагога 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8. Уточнено особое место и роль игры в образовательной деятельности и в развитии детей  </vt:lpstr>
      <vt:lpstr>9. Уточнены возможные формы организации образовательной деятельности по Программе в первой половине дня, на прогулке, во второй половине дня;  10. Развернуто представлена информация о занятии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11. Выделены способы, направления и условия поддержки детской инициативы на разных возрастных этапах  12. Представлено направление взаимодействия педагогического коллектива с семьями воспитанников: цель, задачи, принципы, направления, возможные формы (расширено)  13. Представлено направление коррекционно-развивающей работы с детьми и/или инклюзивного образования: задачи, содержание, формы организации и др. (расширено)  14. Отдельным блоком (п. 29) включена Федеральная программа воспитания.  </vt:lpstr>
      <vt:lpstr>Организационный раздел</vt:lpstr>
      <vt:lpstr>3. 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   4. Представлен развернутый примерный перечень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анимационных произведений,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 </vt:lpstr>
      <vt:lpstr> 5. Примерный режим и распорядок дня опирается на действующие СанПиН, даны как четкие требования, обязательные для соблюдения, так и рамочные ориентиры для изменения режима и распорядка дня  детей. </vt:lpstr>
      <vt:lpstr>Слайд 26</vt:lpstr>
      <vt:lpstr>Слайд 27</vt:lpstr>
      <vt:lpstr>Заявлено, что Министерство просвещения Российской Федерации будет реализовывать организационно-методическое сопровождение реализации ФОП. Соответственно, мы понимаем, что готовятся методические рекомендации по переходу на ФОП ДО, по реализации ООП на основе ФОП ДО. </vt:lpstr>
      <vt:lpstr>Что еще важно:</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 использовании шаблона ссылка на Pedsovet.su обязательна</dc:title>
  <dc:creator>Катенок</dc:creator>
  <cp:lastModifiedBy>User</cp:lastModifiedBy>
  <cp:revision>47</cp:revision>
  <dcterms:created xsi:type="dcterms:W3CDTF">2013-10-20T14:43:13Z</dcterms:created>
  <dcterms:modified xsi:type="dcterms:W3CDTF">2023-09-28T14:03:28Z</dcterms:modified>
</cp:coreProperties>
</file>